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23"/>
  </p:notesMasterIdLst>
  <p:handoutMasterIdLst>
    <p:handoutMasterId r:id="rId24"/>
  </p:handoutMasterIdLst>
  <p:sldIdLst>
    <p:sldId id="266" r:id="rId2"/>
    <p:sldId id="267" r:id="rId3"/>
    <p:sldId id="284" r:id="rId4"/>
    <p:sldId id="268" r:id="rId5"/>
    <p:sldId id="269" r:id="rId6"/>
    <p:sldId id="270" r:id="rId7"/>
    <p:sldId id="285" r:id="rId8"/>
    <p:sldId id="299" r:id="rId9"/>
    <p:sldId id="312" r:id="rId10"/>
    <p:sldId id="300" r:id="rId11"/>
    <p:sldId id="301" r:id="rId12"/>
    <p:sldId id="302" r:id="rId13"/>
    <p:sldId id="303" r:id="rId14"/>
    <p:sldId id="304" r:id="rId15"/>
    <p:sldId id="305" r:id="rId16"/>
    <p:sldId id="306" r:id="rId17"/>
    <p:sldId id="307" r:id="rId18"/>
    <p:sldId id="308" r:id="rId19"/>
    <p:sldId id="309" r:id="rId20"/>
    <p:sldId id="310" r:id="rId21"/>
    <p:sldId id="311" r:id="rId22"/>
  </p:sldIdLst>
  <p:sldSz cx="9144000" cy="6858000" type="screen4x3"/>
  <p:notesSz cx="6858000" cy="9144000"/>
  <p:photoAlbum/>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14" autoAdjust="0"/>
    <p:restoredTop sz="82960" autoAdjust="0"/>
  </p:normalViewPr>
  <p:slideViewPr>
    <p:cSldViewPr>
      <p:cViewPr varScale="1">
        <p:scale>
          <a:sx n="89" d="100"/>
          <a:sy n="89" d="100"/>
        </p:scale>
        <p:origin x="612"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Cloud Formation and Types of Clouds</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B5CFCE1-F2FA-4897-A14E-C35F6FBB81B9}" type="datetimeFigureOut">
              <a:rPr lang="en-US" smtClean="0"/>
              <a:t>10/3/2017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D33149E-C6F1-4A39-8341-4F7903B483DC}" type="slidenum">
              <a:rPr lang="en-US" smtClean="0"/>
              <a:t>‹#›</a:t>
            </a:fld>
            <a:endParaRPr lang="en-US"/>
          </a:p>
        </p:txBody>
      </p:sp>
    </p:spTree>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r>
              <a:rPr lang="en-US" smtClean="0"/>
              <a:t>Cloud Formation and Types of Clouds</a:t>
            </a:r>
            <a:endParaRPr lang="en-US"/>
          </a:p>
        </p:txBody>
      </p:sp>
      <p:sp>
        <p:nvSpPr>
          <p:cNvPr id="614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a:p>
        </p:txBody>
      </p:sp>
      <p:sp>
        <p:nvSpPr>
          <p:cNvPr id="614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14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p>
        </p:txBody>
      </p:sp>
      <p:sp>
        <p:nvSpPr>
          <p:cNvPr id="614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CA6B7D6E-3B8F-46E5-BABB-B39487D53078}" type="slidenum">
              <a:rPr lang="en-US"/>
              <a:pPr/>
              <a:t>‹#›</a:t>
            </a:fld>
            <a:endParaRPr lang="en-US"/>
          </a:p>
        </p:txBody>
      </p:sp>
    </p:spTree>
  </p:cSld>
  <p:clrMap bg1="lt1" tx1="dk1" bg2="lt2" tx2="dk2" accent1="accent1" accent2="accent2" accent3="accent3" accent4="accent4" accent5="accent5" accent6="accent6" hlink="hlink" folHlink="folHlink"/>
  <p:hf ftr="0"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2F9733-EB43-45B4-93AA-94A085D5B8D5}" type="slidenum">
              <a:rPr lang="en-US"/>
              <a:pPr/>
              <a:t>1</a:t>
            </a:fld>
            <a:endParaRPr 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r>
              <a:rPr lang="en-US"/>
              <a:t>Density represents how molecules behave with one another in a substance or object. If the molecules move slowly, they will become tightly packed, resulting in a higher density. If the molecules move very fast, they will become more and more spaced apart from each other, resulting in a lower density.</a:t>
            </a:r>
          </a:p>
          <a:p>
            <a:r>
              <a:rPr lang="en-US"/>
              <a:t> </a:t>
            </a:r>
          </a:p>
          <a:p>
            <a:r>
              <a:rPr lang="en-US"/>
              <a:t>Water and air behave very similarly…thus water can be used as a great example of how air parcels, or bubbles of air, can move when heated or cooled. When the air/water is heated, tiny bubbles will form and rise, because they have a lower density that the surrounding air/water. This can be viewed best when performing a “density” experiment. </a:t>
            </a:r>
          </a:p>
        </p:txBody>
      </p:sp>
      <p:sp>
        <p:nvSpPr>
          <p:cNvPr id="2" name="Header Placeholder 1"/>
          <p:cNvSpPr>
            <a:spLocks noGrp="1"/>
          </p:cNvSpPr>
          <p:nvPr>
            <p:ph type="hdr" sz="quarter" idx="10"/>
          </p:nvPr>
        </p:nvSpPr>
        <p:spPr/>
        <p:txBody>
          <a:bodyPr/>
          <a:lstStyle/>
          <a:p>
            <a:r>
              <a:rPr lang="en-US" smtClean="0"/>
              <a:t>Cloud Formation and Types of Clouds</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0CF79A-E85F-4AC4-87ED-DD10737C3D10}" type="slidenum">
              <a:rPr lang="en-US"/>
              <a:pPr/>
              <a:t>2</a:t>
            </a:fld>
            <a:endParaRPr lang="en-US"/>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r>
              <a:rPr lang="en-US"/>
              <a:t>In order for clouds to form, a lifting mechanism, moisture (water droplets), and condensation nuclei are needed. The density experiment proved that indeed, warm air/water is less dense than cold air/water. Warm air can also serve as a good lifting mechanism needed to produce clouds. As the warm air rises, the air temperature will cool to the dewpoint temperature, the temperature that is needed to reach saturation. </a:t>
            </a:r>
          </a:p>
          <a:p>
            <a:endParaRPr lang="en-US"/>
          </a:p>
          <a:p>
            <a:r>
              <a:rPr lang="en-US"/>
              <a:t>Water droplets form, and will bond onto the condensation nuclei, which will allow other water droplets/condensation nuclei to collide and coalesce. These aerosols consist of suspended solid (dust, smoke, etc) and liquid particles, and provides a surface for the water vapor droplets to adhere to. This collision and coalescence process will make the droplet larger and will eventually form a cloud. </a:t>
            </a:r>
          </a:p>
          <a:p>
            <a:endParaRPr lang="en-US"/>
          </a:p>
          <a:p>
            <a:r>
              <a:rPr lang="en-US"/>
              <a:t>Warm air acts as a good lifting mechanism to aid in the collision/coalescence process, where the condensation nuclei collide with other nuclei, causing the water droplets to grow larger and larger.</a:t>
            </a:r>
          </a:p>
          <a:p>
            <a:endParaRPr lang="en-US"/>
          </a:p>
        </p:txBody>
      </p:sp>
      <p:sp>
        <p:nvSpPr>
          <p:cNvPr id="2" name="Header Placeholder 1"/>
          <p:cNvSpPr>
            <a:spLocks noGrp="1"/>
          </p:cNvSpPr>
          <p:nvPr>
            <p:ph type="hdr" sz="quarter" idx="10"/>
          </p:nvPr>
        </p:nvSpPr>
        <p:spPr/>
        <p:txBody>
          <a:bodyPr/>
          <a:lstStyle/>
          <a:p>
            <a:r>
              <a:rPr lang="en-US" smtClean="0"/>
              <a:t>Cloud Formation and Types of Clouds</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328B7C-86AA-497A-BED6-F1569B04D106}" type="slidenum">
              <a:rPr lang="en-US"/>
              <a:pPr/>
              <a:t>3</a:t>
            </a:fld>
            <a:endParaRPr lang="en-US"/>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r>
              <a:rPr lang="en-US"/>
              <a:t>Air can reach saturation in a number of ways. The most common way is through lifting. As a bubble or parcel of air rises it moves into an area of lower pressure (pressure decreases with height). As this occurs the parcel expands. This requires energy, or work, which takes heat away from the parcel. So as air rises it cools. This is called an adiabatic process.</a:t>
            </a:r>
            <a:br>
              <a:rPr lang="en-US"/>
            </a:br>
            <a:r>
              <a:rPr lang="en-US"/>
              <a:t/>
            </a:r>
            <a:br>
              <a:rPr lang="en-US"/>
            </a:br>
            <a:r>
              <a:rPr lang="en-US"/>
              <a:t>Since cold air can hold less water vapor than warm air, some of the vapor will condense onto tiny clay and salt particles called condensation nuclei. The reverse is also true. As a parcel of air sinks it encounters increasing pressure so it is squeezed inward. This adds heat to the parcel so it warms as it sinks. Warm air can hold more water vapor than cold air, so clouds tend to evaporate as air sinks.</a:t>
            </a:r>
            <a:br>
              <a:rPr lang="en-US"/>
            </a:br>
            <a:endParaRPr lang="en-US"/>
          </a:p>
        </p:txBody>
      </p:sp>
      <p:sp>
        <p:nvSpPr>
          <p:cNvPr id="2" name="Header Placeholder 1"/>
          <p:cNvSpPr>
            <a:spLocks noGrp="1"/>
          </p:cNvSpPr>
          <p:nvPr>
            <p:ph type="hdr" sz="quarter" idx="10"/>
          </p:nvPr>
        </p:nvSpPr>
        <p:spPr/>
        <p:txBody>
          <a:bodyPr/>
          <a:lstStyle/>
          <a:p>
            <a:r>
              <a:rPr lang="en-US" smtClean="0"/>
              <a:t>Cloud Formation and Types of Clouds</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AFB1A6-DC99-48C4-92B5-17C68363A37E}" type="slidenum">
              <a:rPr lang="en-US"/>
              <a:pPr/>
              <a:t>4</a:t>
            </a:fld>
            <a:endParaRPr 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r>
              <a:rPr lang="en-US"/>
              <a:t>Stratus clouds consist of a feature-less low layer that can cover the entire sky like a blanket, bringing generally gray and dull weather. The cloud bases are usually only a few hundred feet above the ground. Over hills and mountains they can reach ground level when they may be called fog. Also, as fog "lifts" off the ground due to daytime heating, the fog forms a layer of low stratus clouds. </a:t>
            </a:r>
          </a:p>
          <a:p>
            <a:endParaRPr lang="en-US"/>
          </a:p>
          <a:p>
            <a:r>
              <a:rPr lang="en-US"/>
              <a:t>Cumulus clouds are of small vertical development with flat bases and rounded tops. These types of clouds indicate fair weather. </a:t>
            </a:r>
          </a:p>
        </p:txBody>
      </p:sp>
      <p:sp>
        <p:nvSpPr>
          <p:cNvPr id="2" name="Header Placeholder 1"/>
          <p:cNvSpPr>
            <a:spLocks noGrp="1"/>
          </p:cNvSpPr>
          <p:nvPr>
            <p:ph type="hdr" sz="quarter" idx="10"/>
          </p:nvPr>
        </p:nvSpPr>
        <p:spPr/>
        <p:txBody>
          <a:bodyPr/>
          <a:lstStyle/>
          <a:p>
            <a:r>
              <a:rPr lang="en-US" smtClean="0"/>
              <a:t>Cloud Formation and Types of Clouds</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D2FC73-3062-4A5D-BEC9-8D17C2A96108}" type="slidenum">
              <a:rPr lang="en-US"/>
              <a:pPr/>
              <a:t>5</a:t>
            </a:fld>
            <a:endParaRPr lang="en-US"/>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r>
              <a:rPr lang="en-US"/>
              <a:t>These clouds typically form between 7,000 and 15,000 feet (2,100 to 4,600 m) and bring steady precipitation. As the clouds thicken and precipitation begins to fall, the bases of the clouds tend to lower toward the ground. </a:t>
            </a:r>
          </a:p>
        </p:txBody>
      </p:sp>
      <p:sp>
        <p:nvSpPr>
          <p:cNvPr id="2" name="Header Placeholder 1"/>
          <p:cNvSpPr>
            <a:spLocks noGrp="1"/>
          </p:cNvSpPr>
          <p:nvPr>
            <p:ph type="hdr" sz="quarter" idx="10"/>
          </p:nvPr>
        </p:nvSpPr>
        <p:spPr/>
        <p:txBody>
          <a:bodyPr/>
          <a:lstStyle/>
          <a:p>
            <a:r>
              <a:rPr lang="en-US" smtClean="0"/>
              <a:t>Cloud Formation and Types of Clouds</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AD6881-34AD-4728-91A2-4CBABA3CCFE2}" type="slidenum">
              <a:rPr lang="en-US"/>
              <a:pPr/>
              <a:t>6</a:t>
            </a:fld>
            <a:endParaRPr 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r>
              <a:rPr lang="en-US"/>
              <a:t>High-level clouds which form above 20,000 feet and are usually composed of ice crystals. High-level clouds are typically thin and white in appearance, but can create an array of colors when the sun is low on the horizon. Cirrus generally occur in fair weather and point in the direction of air movement at their elevation. </a:t>
            </a:r>
          </a:p>
        </p:txBody>
      </p:sp>
      <p:sp>
        <p:nvSpPr>
          <p:cNvPr id="2" name="Header Placeholder 1"/>
          <p:cNvSpPr>
            <a:spLocks noGrp="1"/>
          </p:cNvSpPr>
          <p:nvPr>
            <p:ph type="hdr" sz="quarter" idx="10"/>
          </p:nvPr>
        </p:nvSpPr>
        <p:spPr/>
        <p:txBody>
          <a:bodyPr/>
          <a:lstStyle/>
          <a:p>
            <a:r>
              <a:rPr lang="en-US" smtClean="0"/>
              <a:t>Cloud Formation and Types of Clouds</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38EBB9-06FF-4A50-BC57-31E6D566C8D3}" type="slidenum">
              <a:rPr lang="en-US"/>
              <a:pPr/>
              <a:t>7</a:t>
            </a:fld>
            <a:endParaRPr lang="en-US"/>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en-US"/>
          </a:p>
        </p:txBody>
      </p:sp>
      <p:sp>
        <p:nvSpPr>
          <p:cNvPr id="2" name="Header Placeholder 1"/>
          <p:cNvSpPr>
            <a:spLocks noGrp="1"/>
          </p:cNvSpPr>
          <p:nvPr>
            <p:ph type="hdr" sz="quarter" idx="10"/>
          </p:nvPr>
        </p:nvSpPr>
        <p:spPr/>
        <p:txBody>
          <a:bodyPr/>
          <a:lstStyle/>
          <a:p>
            <a:r>
              <a:rPr lang="en-US" smtClean="0"/>
              <a:t>Cloud Formation and Types of Clouds</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38EBB9-06FF-4A50-BC57-31E6D566C8D3}" type="slidenum">
              <a:rPr lang="en-US"/>
              <a:pPr/>
              <a:t>8</a:t>
            </a:fld>
            <a:endParaRPr lang="en-US"/>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en-US"/>
          </a:p>
        </p:txBody>
      </p:sp>
      <p:sp>
        <p:nvSpPr>
          <p:cNvPr id="2" name="Header Placeholder 1"/>
          <p:cNvSpPr>
            <a:spLocks noGrp="1"/>
          </p:cNvSpPr>
          <p:nvPr>
            <p:ph type="hdr" sz="quarter" idx="10"/>
          </p:nvPr>
        </p:nvSpPr>
        <p:spPr/>
        <p:txBody>
          <a:bodyPr/>
          <a:lstStyle/>
          <a:p>
            <a:r>
              <a:rPr lang="en-US" smtClean="0"/>
              <a:t>Cloud Formation and Types of Clouds</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1506"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21507"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21508"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endParaRPr lang="en-US"/>
          </a:p>
        </p:txBody>
      </p:sp>
      <p:sp>
        <p:nvSpPr>
          <p:cNvPr id="21509" name="Rectangle 5"/>
          <p:cNvSpPr>
            <a:spLocks noGrp="1" noChangeArrowheads="1"/>
          </p:cNvSpPr>
          <p:nvPr>
            <p:ph type="ftr" sz="quarter" idx="3"/>
          </p:nvPr>
        </p:nvSpPr>
        <p:spPr/>
        <p:txBody>
          <a:bodyPr/>
          <a:lstStyle>
            <a:lvl1pPr>
              <a:defRPr/>
            </a:lvl1pPr>
          </a:lstStyle>
          <a:p>
            <a:endParaRPr lang="en-US"/>
          </a:p>
        </p:txBody>
      </p:sp>
      <p:sp>
        <p:nvSpPr>
          <p:cNvPr id="21510" name="Rectangle 6"/>
          <p:cNvSpPr>
            <a:spLocks noGrp="1" noChangeArrowheads="1"/>
          </p:cNvSpPr>
          <p:nvPr>
            <p:ph type="sldNum" sz="quarter" idx="4"/>
          </p:nvPr>
        </p:nvSpPr>
        <p:spPr/>
        <p:txBody>
          <a:bodyPr/>
          <a:lstStyle>
            <a:lvl1pPr>
              <a:defRPr/>
            </a:lvl1pPr>
          </a:lstStyle>
          <a:p>
            <a:fld id="{A63B2E35-E4DB-4E49-A559-C6870B92F04B}" type="slidenum">
              <a:rPr lang="en-US"/>
              <a:pPr/>
              <a:t>‹#›</a:t>
            </a:fld>
            <a:endParaRPr lang="en-US"/>
          </a:p>
        </p:txBody>
      </p:sp>
      <p:sp>
        <p:nvSpPr>
          <p:cNvPr id="21511" name="Rectangle 7"/>
          <p:cNvSpPr>
            <a:spLocks noGrp="1" noChangeArrowheads="1"/>
          </p:cNvSpPr>
          <p:nvPr>
            <p:ph type="dt" sz="quarter" idx="2"/>
          </p:nvPr>
        </p:nvSpPr>
        <p:spPr/>
        <p:txBody>
          <a:bodyPr/>
          <a:lstStyle>
            <a:lvl1pPr>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3D8653B-2A16-4692-9170-A8A7C92B67A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27C35F2-5DD8-4774-9DD0-A22B1D31B0C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5CA5F43-34E6-40A1-80F3-BC0A7B53016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40100B8-C55A-4076-B924-E0791445796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2318AA0-3C4B-45E0-96D6-D130E124523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42F12D3-09FE-401C-9BB8-08E3C9BCE84B}"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E39E856-612D-430A-A901-2B274B04F68D}"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B56BA80-F4FF-40DF-972D-22B26668602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5E4E08B-EE4D-4738-BC6C-07E11E895EA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BED7274-1305-4B42-9899-970AEF21019F}"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483"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48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endParaRPr lang="en-US"/>
          </a:p>
        </p:txBody>
      </p:sp>
      <p:sp>
        <p:nvSpPr>
          <p:cNvPr id="2048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endParaRPr lang="en-US"/>
          </a:p>
        </p:txBody>
      </p:sp>
      <p:sp>
        <p:nvSpPr>
          <p:cNvPr id="2048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fld id="{AD6E0973-6A61-4458-A398-BDF90C2AAC4F}"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xStyles>
    <p:titleStyle>
      <a:lvl1pPr algn="l"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Warm_front" TargetMode="External"/><Relationship Id="rId2" Type="http://schemas.openxmlformats.org/officeDocument/2006/relationships/image" Target="../media/image15.jpeg"/><Relationship Id="rId1" Type="http://schemas.openxmlformats.org/officeDocument/2006/relationships/slideLayout" Target="../slideLayouts/slideLayout9.xml"/><Relationship Id="rId5" Type="http://schemas.openxmlformats.org/officeDocument/2006/relationships/hyperlink" Target="https://en.wikipedia.org/wiki/Cirrostratus_cloud" TargetMode="External"/><Relationship Id="rId4" Type="http://schemas.openxmlformats.org/officeDocument/2006/relationships/hyperlink" Target="https://en.wikipedia.org/wiki/Precipitation_(meteorology)"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en.wikipedia.org/wiki/Thunderstorms" TargetMode="External"/><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hyperlink" Target="https://en.wikipedia.org/wiki/Rain" TargetMode="External"/><Relationship Id="rId2" Type="http://schemas.openxmlformats.org/officeDocument/2006/relationships/image" Target="../media/image19.jpeg"/><Relationship Id="rId1" Type="http://schemas.openxmlformats.org/officeDocument/2006/relationships/slideLayout" Target="../slideLayouts/slideLayout9.xml"/><Relationship Id="rId6" Type="http://schemas.openxmlformats.org/officeDocument/2006/relationships/hyperlink" Target="https://en.wikipedia.org/wiki/Blizzard" TargetMode="External"/><Relationship Id="rId5" Type="http://schemas.openxmlformats.org/officeDocument/2006/relationships/hyperlink" Target="https://en.wikipedia.org/wiki/Straight-line_winds" TargetMode="External"/><Relationship Id="rId4" Type="http://schemas.openxmlformats.org/officeDocument/2006/relationships/hyperlink" Target="https://en.wikipedia.org/wiki/Flash_flood"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en.wikipedia.org/wiki/Rain" TargetMode="External"/><Relationship Id="rId2" Type="http://schemas.openxmlformats.org/officeDocument/2006/relationships/image" Target="../media/image20.jpeg"/><Relationship Id="rId1" Type="http://schemas.openxmlformats.org/officeDocument/2006/relationships/slideLayout" Target="../slideLayouts/slideLayout9.xml"/><Relationship Id="rId6" Type="http://schemas.openxmlformats.org/officeDocument/2006/relationships/hyperlink" Target="https://en.wikipedia.org/w/index.php?title=OkfddGust_front&amp;action=edit&amp;redlink=1" TargetMode="External"/><Relationship Id="rId5" Type="http://schemas.openxmlformats.org/officeDocument/2006/relationships/hyperlink" Target="https://en.wikipedia.org/wiki/Thunderstorm" TargetMode="External"/><Relationship Id="rId4" Type="http://schemas.openxmlformats.org/officeDocument/2006/relationships/hyperlink" Target="https://en.wikipedia.org/wiki/Snow"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lgn="ctr"/>
            <a:r>
              <a:rPr lang="en-US"/>
              <a:t>How Do Clouds Form?</a:t>
            </a:r>
          </a:p>
        </p:txBody>
      </p:sp>
      <p:sp>
        <p:nvSpPr>
          <p:cNvPr id="43011" name="Rectangle 3"/>
          <p:cNvSpPr>
            <a:spLocks noGrp="1" noChangeArrowheads="1"/>
          </p:cNvSpPr>
          <p:nvPr>
            <p:ph type="body" idx="1"/>
          </p:nvPr>
        </p:nvSpPr>
        <p:spPr/>
        <p:txBody>
          <a:bodyPr/>
          <a:lstStyle/>
          <a:p>
            <a:pPr>
              <a:buClr>
                <a:schemeClr val="tx1"/>
              </a:buClr>
              <a:buFont typeface="Wingdings" pitchFamily="2" charset="2"/>
              <a:buChar char="§"/>
            </a:pPr>
            <a:r>
              <a:rPr lang="en-US" dirty="0"/>
              <a:t>In order to understand this process, we must first understand cold/warm air, and their relationship with density. </a:t>
            </a:r>
          </a:p>
          <a:p>
            <a:pPr>
              <a:buClr>
                <a:schemeClr val="tx1"/>
              </a:buClr>
              <a:buFont typeface="Wingdings" pitchFamily="2" charset="2"/>
              <a:buChar char="§"/>
            </a:pPr>
            <a:endParaRPr lang="en-US" dirty="0"/>
          </a:p>
          <a:p>
            <a:pPr>
              <a:buClr>
                <a:schemeClr val="tx1"/>
              </a:buClr>
              <a:buFont typeface="Wingdings" pitchFamily="2" charset="2"/>
              <a:buChar char="§"/>
            </a:pPr>
            <a:r>
              <a:rPr lang="en-US" dirty="0"/>
              <a:t>What is density</a:t>
            </a:r>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fade">
                                      <p:cBhvr>
                                        <p:cTn id="7" dur="1000"/>
                                        <p:tgtEl>
                                          <p:spTgt spid="43011">
                                            <p:txEl>
                                              <p:pRg st="0" end="0"/>
                                            </p:txEl>
                                          </p:spTgt>
                                        </p:tgtEl>
                                      </p:cBhvr>
                                    </p:animEffect>
                                    <p:anim calcmode="lin" valueType="num">
                                      <p:cBhvr>
                                        <p:cTn id="8" dur="1000" fill="hold"/>
                                        <p:tgtEl>
                                          <p:spTgt spid="430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30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3011">
                                            <p:txEl>
                                              <p:pRg st="2" end="2"/>
                                            </p:txEl>
                                          </p:spTgt>
                                        </p:tgtEl>
                                        <p:attrNameLst>
                                          <p:attrName>style.visibility</p:attrName>
                                        </p:attrNameLst>
                                      </p:cBhvr>
                                      <p:to>
                                        <p:strVal val="visible"/>
                                      </p:to>
                                    </p:set>
                                    <p:animEffect transition="in" filter="fade">
                                      <p:cBhvr>
                                        <p:cTn id="14" dur="1000"/>
                                        <p:tgtEl>
                                          <p:spTgt spid="43011">
                                            <p:txEl>
                                              <p:pRg st="2" end="2"/>
                                            </p:txEl>
                                          </p:spTgt>
                                        </p:tgtEl>
                                      </p:cBhvr>
                                    </p:animEffect>
                                    <p:anim calcmode="lin" valueType="num">
                                      <p:cBhvr>
                                        <p:cTn id="15" dur="1000" fill="hold"/>
                                        <p:tgtEl>
                                          <p:spTgt spid="4301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301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High Clouds - Cirrus</a:t>
            </a:r>
            <a:endParaRPr lang="en-US" dirty="0"/>
          </a:p>
        </p:txBody>
      </p:sp>
      <p:sp>
        <p:nvSpPr>
          <p:cNvPr id="10" name="Content Placeholder 9"/>
          <p:cNvSpPr>
            <a:spLocks noGrp="1"/>
          </p:cNvSpPr>
          <p:nvPr>
            <p:ph sz="half" idx="1"/>
          </p:nvPr>
        </p:nvSpPr>
        <p:spPr/>
        <p:txBody>
          <a:bodyPr/>
          <a:lstStyle/>
          <a:p>
            <a:r>
              <a:rPr lang="en-US" dirty="0" smtClean="0"/>
              <a:t>A large number advance of front or storm system</a:t>
            </a:r>
          </a:p>
          <a:p>
            <a:r>
              <a:rPr lang="en-US" dirty="0" smtClean="0"/>
              <a:t>Form above 18,000 feet.</a:t>
            </a:r>
            <a:endParaRPr lang="en-US" dirty="0"/>
          </a:p>
        </p:txBody>
      </p:sp>
      <p:sp>
        <p:nvSpPr>
          <p:cNvPr id="11" name="Content Placeholder 10"/>
          <p:cNvSpPr>
            <a:spLocks noGrp="1"/>
          </p:cNvSpPr>
          <p:nvPr>
            <p:ph sz="half" idx="2"/>
          </p:nvPr>
        </p:nvSpPr>
        <p:spPr/>
        <p:txBody>
          <a:bodyPr/>
          <a:lstStyle/>
          <a:p>
            <a:r>
              <a:rPr lang="en-US" dirty="0" smtClean="0"/>
              <a:t>Three types</a:t>
            </a:r>
          </a:p>
          <a:p>
            <a:pPr lvl="1"/>
            <a:r>
              <a:rPr lang="en-US" dirty="0" smtClean="0"/>
              <a:t>Cirrus</a:t>
            </a:r>
          </a:p>
          <a:p>
            <a:pPr lvl="1"/>
            <a:r>
              <a:rPr lang="en-US" dirty="0" smtClean="0"/>
              <a:t>Cirrostratus</a:t>
            </a:r>
          </a:p>
          <a:p>
            <a:pPr lvl="1"/>
            <a:r>
              <a:rPr lang="en-US" dirty="0" smtClean="0"/>
              <a:t>Cirrocumulus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52600" y="4267200"/>
            <a:ext cx="5486400" cy="566738"/>
          </a:xfrm>
        </p:spPr>
        <p:txBody>
          <a:bodyPr/>
          <a:lstStyle/>
          <a:p>
            <a:r>
              <a:rPr lang="en-US" dirty="0" smtClean="0"/>
              <a:t>Cirrus</a:t>
            </a:r>
            <a:endParaRPr lang="en-US" dirty="0"/>
          </a:p>
        </p:txBody>
      </p:sp>
      <p:pic>
        <p:nvPicPr>
          <p:cNvPr id="8" name="Picture Placeholder 7" descr="cirrusclouds.jpg"/>
          <p:cNvPicPr>
            <a:picLocks noGrp="1" noChangeAspect="1"/>
          </p:cNvPicPr>
          <p:nvPr>
            <p:ph type="pic" idx="1"/>
          </p:nvPr>
        </p:nvPicPr>
        <p:blipFill>
          <a:blip r:embed="rId2" cstate="print"/>
          <a:srcRect t="24897" b="24897"/>
          <a:stretch>
            <a:fillRect/>
          </a:stretch>
        </p:blipFill>
        <p:spPr>
          <a:xfrm>
            <a:off x="1371600" y="152400"/>
            <a:ext cx="6172200" cy="3921162"/>
          </a:xfrm>
        </p:spPr>
      </p:pic>
      <p:sp>
        <p:nvSpPr>
          <p:cNvPr id="7" name="Text Placeholder 6"/>
          <p:cNvSpPr>
            <a:spLocks noGrp="1"/>
          </p:cNvSpPr>
          <p:nvPr>
            <p:ph type="body" sz="half" idx="2"/>
          </p:nvPr>
        </p:nvSpPr>
        <p:spPr>
          <a:xfrm>
            <a:off x="1792288" y="4800600"/>
            <a:ext cx="5486400" cy="1371600"/>
          </a:xfrm>
        </p:spPr>
        <p:txBody>
          <a:bodyPr/>
          <a:lstStyle/>
          <a:p>
            <a:r>
              <a:rPr lang="en-US" sz="1800" dirty="0" smtClean="0"/>
              <a:t>Form at the edges of air masses/fronts.</a:t>
            </a:r>
          </a:p>
          <a:p>
            <a:r>
              <a:rPr lang="en-US" sz="1800" dirty="0" smtClean="0"/>
              <a:t>Pleasant weather for at least 24 hours.</a:t>
            </a:r>
          </a:p>
          <a:p>
            <a:r>
              <a:rPr lang="en-US" sz="1800" dirty="0" smtClean="0"/>
              <a:t>Occur in high pressure but air pressure will change.</a:t>
            </a:r>
          </a:p>
          <a:p>
            <a:r>
              <a:rPr lang="en-US" sz="1800" dirty="0" smtClean="0"/>
              <a:t>Weather may change in 24 to 36 hours.</a:t>
            </a:r>
            <a:endParaRPr lang="en-US" sz="1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4267200"/>
            <a:ext cx="5486400" cy="566738"/>
          </a:xfrm>
        </p:spPr>
        <p:txBody>
          <a:bodyPr/>
          <a:lstStyle/>
          <a:p>
            <a:r>
              <a:rPr lang="en-US" dirty="0" smtClean="0"/>
              <a:t>Cirrostratus</a:t>
            </a:r>
            <a:endParaRPr lang="en-US" dirty="0"/>
          </a:p>
        </p:txBody>
      </p:sp>
      <p:pic>
        <p:nvPicPr>
          <p:cNvPr id="5" name="Picture Placeholder 4" descr="cirrostratus.jpg"/>
          <p:cNvPicPr>
            <a:picLocks noGrp="1" noChangeAspect="1"/>
          </p:cNvPicPr>
          <p:nvPr>
            <p:ph type="pic" idx="1"/>
          </p:nvPr>
        </p:nvPicPr>
        <p:blipFill>
          <a:blip r:embed="rId2" cstate="print"/>
          <a:srcRect l="12667" r="12667"/>
          <a:stretch>
            <a:fillRect/>
          </a:stretch>
        </p:blipFill>
        <p:spPr>
          <a:xfrm>
            <a:off x="1792288" y="228600"/>
            <a:ext cx="5486400" cy="4114800"/>
          </a:xfrm>
        </p:spPr>
      </p:pic>
      <p:sp>
        <p:nvSpPr>
          <p:cNvPr id="4" name="Text Placeholder 3"/>
          <p:cNvSpPr>
            <a:spLocks noGrp="1"/>
          </p:cNvSpPr>
          <p:nvPr>
            <p:ph type="body" sz="half" idx="2"/>
          </p:nvPr>
        </p:nvSpPr>
        <p:spPr>
          <a:xfrm>
            <a:off x="1792288" y="4876800"/>
            <a:ext cx="5827712" cy="1295400"/>
          </a:xfrm>
        </p:spPr>
        <p:txBody>
          <a:bodyPr/>
          <a:lstStyle/>
          <a:p>
            <a:r>
              <a:rPr lang="en-US" sz="1800" dirty="0" smtClean="0">
                <a:latin typeface="+mj-lt"/>
              </a:rPr>
              <a:t>Sometimes signal the approach of a </a:t>
            </a:r>
            <a:r>
              <a:rPr lang="en-US" sz="1800" dirty="0" smtClean="0">
                <a:latin typeface="+mj-lt"/>
                <a:hlinkClick r:id="rId3" tooltip="Warm front"/>
              </a:rPr>
              <a:t>warm front</a:t>
            </a:r>
            <a:r>
              <a:rPr lang="en-US" sz="1800" dirty="0" smtClean="0">
                <a:latin typeface="+mj-lt"/>
              </a:rPr>
              <a:t> .</a:t>
            </a:r>
          </a:p>
          <a:p>
            <a:r>
              <a:rPr lang="en-US" sz="1800" dirty="0" smtClean="0">
                <a:latin typeface="+mj-lt"/>
              </a:rPr>
              <a:t>Signs that </a:t>
            </a:r>
            <a:r>
              <a:rPr lang="en-US" sz="1800" dirty="0" smtClean="0">
                <a:latin typeface="+mj-lt"/>
                <a:hlinkClick r:id="rId4" tooltip="Precipitation (meteorology)"/>
              </a:rPr>
              <a:t>precipitation</a:t>
            </a:r>
            <a:r>
              <a:rPr lang="en-US" sz="1800" dirty="0" smtClean="0">
                <a:latin typeface="+mj-lt"/>
              </a:rPr>
              <a:t> might follow in the next 12 to 24 hours</a:t>
            </a:r>
            <a:r>
              <a:rPr lang="en-US" sz="1800" baseline="30000" dirty="0" smtClean="0">
                <a:latin typeface="+mj-lt"/>
                <a:hlinkClick r:id="rId5"/>
              </a:rPr>
              <a:t>[3]</a:t>
            </a:r>
            <a:r>
              <a:rPr lang="en-US" sz="1800" dirty="0" smtClean="0">
                <a:latin typeface="+mj-lt"/>
              </a:rPr>
              <a:t> or as soon as 6–8 hours if the front is fast moving.  Signal  moisture  in atmosphere.</a:t>
            </a:r>
            <a:endParaRPr lang="en-US" sz="1800" dirty="0">
              <a:latin typeface="+mj-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4191000"/>
            <a:ext cx="5486400" cy="566738"/>
          </a:xfrm>
        </p:spPr>
        <p:txBody>
          <a:bodyPr/>
          <a:lstStyle/>
          <a:p>
            <a:r>
              <a:rPr lang="en-US" dirty="0" smtClean="0"/>
              <a:t>Cirrocumulus</a:t>
            </a:r>
            <a:endParaRPr lang="en-US" dirty="0"/>
          </a:p>
        </p:txBody>
      </p:sp>
      <p:pic>
        <p:nvPicPr>
          <p:cNvPr id="5" name="Picture Placeholder 4" descr="PP21571505-Cirrocumulus-Clouds-Sky.jpg"/>
          <p:cNvPicPr>
            <a:picLocks noGrp="1" noChangeAspect="1"/>
          </p:cNvPicPr>
          <p:nvPr>
            <p:ph type="pic" idx="1"/>
          </p:nvPr>
        </p:nvPicPr>
        <p:blipFill>
          <a:blip r:embed="rId2" cstate="print"/>
          <a:srcRect l="5674" r="5674"/>
          <a:stretch>
            <a:fillRect/>
          </a:stretch>
        </p:blipFill>
        <p:spPr>
          <a:xfrm>
            <a:off x="1792288" y="152400"/>
            <a:ext cx="5486400" cy="4114800"/>
          </a:xfrm>
        </p:spPr>
      </p:pic>
      <p:sp>
        <p:nvSpPr>
          <p:cNvPr id="4" name="Text Placeholder 3"/>
          <p:cNvSpPr>
            <a:spLocks noGrp="1"/>
          </p:cNvSpPr>
          <p:nvPr>
            <p:ph type="body" sz="half" idx="2"/>
          </p:nvPr>
        </p:nvSpPr>
        <p:spPr>
          <a:xfrm>
            <a:off x="1792288" y="4724400"/>
            <a:ext cx="5486400" cy="1752600"/>
          </a:xfrm>
        </p:spPr>
        <p:txBody>
          <a:bodyPr/>
          <a:lstStyle/>
          <a:p>
            <a:r>
              <a:rPr lang="en-US" sz="1800" dirty="0" smtClean="0"/>
              <a:t>Usually means rain in 8–10 hours (can be more if front is slow moving). If only small patches of cirrocumulus and perhaps some wisps of cirrus, it usually good weather.</a:t>
            </a:r>
          </a:p>
          <a:p>
            <a:r>
              <a:rPr lang="en-US" sz="1800" dirty="0" smtClean="0"/>
              <a:t>If it is seen after rain it usually means improving weather.</a:t>
            </a:r>
            <a:endParaRPr lang="en-US" sz="1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Medium Clouds - Alto</a:t>
            </a:r>
            <a:endParaRPr lang="en-US" dirty="0"/>
          </a:p>
        </p:txBody>
      </p:sp>
      <p:sp>
        <p:nvSpPr>
          <p:cNvPr id="10" name="Content Placeholder 9"/>
          <p:cNvSpPr>
            <a:spLocks noGrp="1"/>
          </p:cNvSpPr>
          <p:nvPr>
            <p:ph sz="half" idx="1"/>
          </p:nvPr>
        </p:nvSpPr>
        <p:spPr/>
        <p:txBody>
          <a:bodyPr/>
          <a:lstStyle/>
          <a:p>
            <a:r>
              <a:rPr lang="en-US" dirty="0" smtClean="0"/>
              <a:t>Assist in predicting weather changes in 6 to 12 hours</a:t>
            </a:r>
          </a:p>
          <a:p>
            <a:r>
              <a:rPr lang="en-US" b="1" dirty="0"/>
              <a:t>Medium high clouds occupy altitudes of 6,500 feet to 18,000 feet</a:t>
            </a:r>
            <a:endParaRPr lang="en-US" dirty="0" smtClean="0"/>
          </a:p>
          <a:p>
            <a:endParaRPr lang="en-US" dirty="0"/>
          </a:p>
        </p:txBody>
      </p:sp>
      <p:sp>
        <p:nvSpPr>
          <p:cNvPr id="11" name="Content Placeholder 10"/>
          <p:cNvSpPr>
            <a:spLocks noGrp="1"/>
          </p:cNvSpPr>
          <p:nvPr>
            <p:ph sz="half" idx="2"/>
          </p:nvPr>
        </p:nvSpPr>
        <p:spPr/>
        <p:txBody>
          <a:bodyPr/>
          <a:lstStyle/>
          <a:p>
            <a:r>
              <a:rPr lang="en-US" dirty="0" smtClean="0"/>
              <a:t>One type</a:t>
            </a:r>
          </a:p>
          <a:p>
            <a:pPr lvl="1"/>
            <a:r>
              <a:rPr lang="en-US" dirty="0" smtClean="0"/>
              <a:t>Altocumulus</a:t>
            </a:r>
          </a:p>
          <a:p>
            <a:pPr lvl="1">
              <a:buNone/>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92288" y="4233862"/>
            <a:ext cx="5486400" cy="566738"/>
          </a:xfrm>
        </p:spPr>
        <p:txBody>
          <a:bodyPr/>
          <a:lstStyle/>
          <a:p>
            <a:r>
              <a:rPr lang="en-US" dirty="0" smtClean="0"/>
              <a:t>Altocumulus</a:t>
            </a:r>
            <a:endParaRPr lang="en-US" dirty="0"/>
          </a:p>
        </p:txBody>
      </p:sp>
      <p:pic>
        <p:nvPicPr>
          <p:cNvPr id="8" name="Picture Placeholder 7" descr="clouds83.jpg"/>
          <p:cNvPicPr>
            <a:picLocks noGrp="1" noChangeAspect="1"/>
          </p:cNvPicPr>
          <p:nvPr>
            <p:ph type="pic" idx="1"/>
          </p:nvPr>
        </p:nvPicPr>
        <p:blipFill>
          <a:blip r:embed="rId2" cstate="print"/>
          <a:srcRect l="3079" r="3079"/>
          <a:stretch>
            <a:fillRect/>
          </a:stretch>
        </p:blipFill>
        <p:spPr>
          <a:xfrm>
            <a:off x="1792288" y="152400"/>
            <a:ext cx="5486400" cy="4114800"/>
          </a:xfrm>
        </p:spPr>
      </p:pic>
      <p:sp>
        <p:nvSpPr>
          <p:cNvPr id="7" name="Text Placeholder 6"/>
          <p:cNvSpPr>
            <a:spLocks noGrp="1"/>
          </p:cNvSpPr>
          <p:nvPr>
            <p:ph type="body" sz="half" idx="2"/>
          </p:nvPr>
        </p:nvSpPr>
        <p:spPr>
          <a:xfrm>
            <a:off x="1792288" y="4800600"/>
            <a:ext cx="5486400" cy="1828800"/>
          </a:xfrm>
        </p:spPr>
        <p:txBody>
          <a:bodyPr/>
          <a:lstStyle/>
          <a:p>
            <a:r>
              <a:rPr lang="en-US" sz="1800" dirty="0" smtClean="0"/>
              <a:t>Altocumulus is also commonly found between the warm and cold fronts in a depression, although this is often hidden by lower clouds.</a:t>
            </a:r>
          </a:p>
          <a:p>
            <a:r>
              <a:rPr lang="en-US" sz="1800" dirty="0" smtClean="0"/>
              <a:t> Frequently signals the development of </a:t>
            </a:r>
            <a:r>
              <a:rPr lang="en-US" sz="1800" dirty="0" smtClean="0">
                <a:hlinkClick r:id="rId3" tooltip="Thunderstorms"/>
              </a:rPr>
              <a:t>thunderstorms</a:t>
            </a:r>
            <a:r>
              <a:rPr lang="en-US" sz="1800" dirty="0" smtClean="0"/>
              <a:t> later in the day, as it shows instability.</a:t>
            </a:r>
            <a:endParaRPr lang="en-US" sz="1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Low Clouds - Stratus</a:t>
            </a:r>
            <a:endParaRPr lang="en-US" dirty="0"/>
          </a:p>
        </p:txBody>
      </p:sp>
      <p:sp>
        <p:nvSpPr>
          <p:cNvPr id="10" name="Content Placeholder 9"/>
          <p:cNvSpPr>
            <a:spLocks noGrp="1"/>
          </p:cNvSpPr>
          <p:nvPr>
            <p:ph sz="half" idx="1"/>
          </p:nvPr>
        </p:nvSpPr>
        <p:spPr/>
        <p:txBody>
          <a:bodyPr/>
          <a:lstStyle/>
          <a:p>
            <a:r>
              <a:rPr lang="en-US" b="1" dirty="0" smtClean="0"/>
              <a:t>Low clouds, called stratus clouds, are at altitudes up to 6,500 feet</a:t>
            </a:r>
            <a:r>
              <a:rPr lang="en-US" dirty="0" smtClean="0"/>
              <a:t>. </a:t>
            </a:r>
          </a:p>
          <a:p>
            <a:r>
              <a:rPr lang="en-US" dirty="0" smtClean="0"/>
              <a:t>These Clouds form a solid sheet or layer of cloud mass.</a:t>
            </a:r>
          </a:p>
        </p:txBody>
      </p:sp>
      <p:sp>
        <p:nvSpPr>
          <p:cNvPr id="11" name="Content Placeholder 10"/>
          <p:cNvSpPr>
            <a:spLocks noGrp="1"/>
          </p:cNvSpPr>
          <p:nvPr>
            <p:ph sz="half" idx="2"/>
          </p:nvPr>
        </p:nvSpPr>
        <p:spPr/>
        <p:txBody>
          <a:bodyPr/>
          <a:lstStyle/>
          <a:p>
            <a:r>
              <a:rPr lang="en-US" dirty="0" smtClean="0"/>
              <a:t>Three types</a:t>
            </a:r>
          </a:p>
          <a:p>
            <a:pPr lvl="1"/>
            <a:r>
              <a:rPr lang="en-US" dirty="0" smtClean="0"/>
              <a:t>Cumulus</a:t>
            </a:r>
          </a:p>
          <a:p>
            <a:pPr lvl="1"/>
            <a:r>
              <a:rPr lang="en-US" dirty="0" smtClean="0"/>
              <a:t>Stratocumulus</a:t>
            </a:r>
          </a:p>
          <a:p>
            <a:pPr lvl="1"/>
            <a:r>
              <a:rPr lang="en-US" dirty="0" smtClean="0"/>
              <a:t>Cumulonimbus</a:t>
            </a:r>
          </a:p>
          <a:p>
            <a:pPr lvl="1"/>
            <a:r>
              <a:rPr lang="en-US" dirty="0" smtClean="0"/>
              <a:t>Nimbostratus</a:t>
            </a:r>
          </a:p>
          <a:p>
            <a:pPr lvl="1">
              <a:buNone/>
            </a:pPr>
            <a:endParaRPr lang="en-US" dirty="0" smtClean="0"/>
          </a:p>
          <a:p>
            <a:pPr lvl="1">
              <a:buNone/>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92288" y="4495800"/>
            <a:ext cx="5486400" cy="566738"/>
          </a:xfrm>
        </p:spPr>
        <p:txBody>
          <a:bodyPr/>
          <a:lstStyle/>
          <a:p>
            <a:r>
              <a:rPr lang="en-US" dirty="0" smtClean="0"/>
              <a:t>Cumulus</a:t>
            </a:r>
            <a:endParaRPr lang="en-US" dirty="0"/>
          </a:p>
        </p:txBody>
      </p:sp>
      <p:pic>
        <p:nvPicPr>
          <p:cNvPr id="8" name="Picture Placeholder 7" descr="Cumulusmediocrissweden.jpg"/>
          <p:cNvPicPr>
            <a:picLocks noGrp="1" noChangeAspect="1"/>
          </p:cNvPicPr>
          <p:nvPr>
            <p:ph type="pic" idx="1"/>
          </p:nvPr>
        </p:nvPicPr>
        <p:blipFill>
          <a:blip r:embed="rId2" cstate="print"/>
          <a:srcRect l="2727" r="2727"/>
          <a:stretch>
            <a:fillRect/>
          </a:stretch>
        </p:blipFill>
        <p:spPr>
          <a:xfrm>
            <a:off x="1792288" y="228600"/>
            <a:ext cx="5486400" cy="4343400"/>
          </a:xfrm>
        </p:spPr>
      </p:pic>
      <p:sp>
        <p:nvSpPr>
          <p:cNvPr id="7" name="Text Placeholder 6"/>
          <p:cNvSpPr>
            <a:spLocks noGrp="1"/>
          </p:cNvSpPr>
          <p:nvPr>
            <p:ph type="body" sz="half" idx="2"/>
          </p:nvPr>
        </p:nvSpPr>
        <p:spPr>
          <a:xfrm>
            <a:off x="1792288" y="5105400"/>
            <a:ext cx="5486400" cy="1219200"/>
          </a:xfrm>
        </p:spPr>
        <p:txBody>
          <a:bodyPr/>
          <a:lstStyle/>
          <a:p>
            <a:r>
              <a:rPr lang="en-US" sz="1800" dirty="0" smtClean="0"/>
              <a:t>Usually indicate fair weather.</a:t>
            </a:r>
            <a:r>
              <a:rPr lang="en-US" sz="1800" baseline="30000" dirty="0" smtClean="0"/>
              <a:t>.</a:t>
            </a:r>
          </a:p>
          <a:p>
            <a:r>
              <a:rPr lang="en-US" sz="1800" dirty="0" smtClean="0"/>
              <a:t>Except if they have some vertical development which occur in front of a cold front.</a:t>
            </a:r>
            <a:endParaRPr lang="en-US" sz="1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92288" y="4038600"/>
            <a:ext cx="5486400" cy="566738"/>
          </a:xfrm>
        </p:spPr>
        <p:txBody>
          <a:bodyPr/>
          <a:lstStyle/>
          <a:p>
            <a:r>
              <a:rPr lang="en-US" dirty="0" smtClean="0"/>
              <a:t>Cumulonimbus</a:t>
            </a:r>
            <a:endParaRPr lang="en-US" dirty="0"/>
          </a:p>
        </p:txBody>
      </p:sp>
      <p:pic>
        <p:nvPicPr>
          <p:cNvPr id="8" name="Picture Placeholder 7" descr="maxresdefault.jpg"/>
          <p:cNvPicPr>
            <a:picLocks noGrp="1" noChangeAspect="1"/>
          </p:cNvPicPr>
          <p:nvPr>
            <p:ph type="pic" idx="1"/>
          </p:nvPr>
        </p:nvPicPr>
        <p:blipFill>
          <a:blip r:embed="rId2" cstate="print"/>
          <a:srcRect l="12500" r="12500"/>
          <a:stretch>
            <a:fillRect/>
          </a:stretch>
        </p:blipFill>
        <p:spPr>
          <a:xfrm>
            <a:off x="1792288" y="152400"/>
            <a:ext cx="5486400" cy="4114800"/>
          </a:xfrm>
        </p:spPr>
      </p:pic>
      <p:sp>
        <p:nvSpPr>
          <p:cNvPr id="7" name="Text Placeholder 6"/>
          <p:cNvSpPr>
            <a:spLocks noGrp="1"/>
          </p:cNvSpPr>
          <p:nvPr>
            <p:ph type="body" sz="half" idx="2"/>
          </p:nvPr>
        </p:nvSpPr>
        <p:spPr>
          <a:xfrm>
            <a:off x="1792288" y="4572000"/>
            <a:ext cx="5486400" cy="1752600"/>
          </a:xfrm>
        </p:spPr>
        <p:txBody>
          <a:bodyPr/>
          <a:lstStyle/>
          <a:p>
            <a:r>
              <a:rPr lang="en-US" b="1" dirty="0" smtClean="0"/>
              <a:t>Cumulonimbus storm cells can produce torrential </a:t>
            </a:r>
            <a:r>
              <a:rPr lang="en-US" b="1" dirty="0" smtClean="0">
                <a:hlinkClick r:id="rId3" tooltip="Rain"/>
              </a:rPr>
              <a:t>rain</a:t>
            </a:r>
            <a:r>
              <a:rPr lang="en-US" b="1" dirty="0" smtClean="0"/>
              <a:t> and </a:t>
            </a:r>
            <a:r>
              <a:rPr lang="en-US" b="1" dirty="0" smtClean="0">
                <a:hlinkClick r:id="rId4" tooltip="Flash flood"/>
              </a:rPr>
              <a:t>flash flooding</a:t>
            </a:r>
            <a:r>
              <a:rPr lang="en-US" b="1" dirty="0" smtClean="0"/>
              <a:t>, as well as </a:t>
            </a:r>
            <a:r>
              <a:rPr lang="en-US" b="1" dirty="0" smtClean="0">
                <a:hlinkClick r:id="rId5" tooltip="Straight-line winds"/>
              </a:rPr>
              <a:t>strong winds</a:t>
            </a:r>
            <a:r>
              <a:rPr lang="en-US" b="1" dirty="0" smtClean="0"/>
              <a:t>.  </a:t>
            </a:r>
          </a:p>
          <a:p>
            <a:r>
              <a:rPr lang="en-US" b="1" dirty="0" smtClean="0"/>
              <a:t>They cause thunderstorms . </a:t>
            </a:r>
          </a:p>
          <a:p>
            <a:r>
              <a:rPr lang="en-US" b="1" dirty="0" smtClean="0"/>
              <a:t>Cumulonimbus clouds can also bring dangerous winter storms (called "</a:t>
            </a:r>
            <a:r>
              <a:rPr lang="en-US" b="1" dirty="0" smtClean="0">
                <a:hlinkClick r:id="rId6" tooltip="Blizzard"/>
              </a:rPr>
              <a:t>blizzards</a:t>
            </a:r>
            <a:r>
              <a:rPr lang="en-US" b="1" dirty="0" smtClean="0"/>
              <a:t>") which bring lightning, thunder, and torrential snow. However, </a:t>
            </a:r>
            <a:r>
              <a:rPr lang="en-US" sz="1800" dirty="0" smtClean="0"/>
              <a:t>cumulonimbus</a:t>
            </a:r>
            <a:r>
              <a:rPr lang="en-US" b="1" dirty="0" smtClean="0"/>
              <a:t> clouds are most common in tropical regions.</a:t>
            </a:r>
            <a:endParaRPr lang="en-US"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92288" y="4191000"/>
            <a:ext cx="5486400" cy="566738"/>
          </a:xfrm>
        </p:spPr>
        <p:txBody>
          <a:bodyPr/>
          <a:lstStyle/>
          <a:p>
            <a:r>
              <a:rPr lang="en-US" dirty="0" smtClean="0"/>
              <a:t>Stratocumulus</a:t>
            </a:r>
            <a:endParaRPr lang="en-US" dirty="0"/>
          </a:p>
        </p:txBody>
      </p:sp>
      <p:pic>
        <p:nvPicPr>
          <p:cNvPr id="8" name="Picture Placeholder 7" descr="stratocumulus.jpg"/>
          <p:cNvPicPr>
            <a:picLocks noGrp="1" noChangeAspect="1"/>
          </p:cNvPicPr>
          <p:nvPr>
            <p:ph type="pic" idx="1"/>
          </p:nvPr>
        </p:nvPicPr>
        <p:blipFill>
          <a:blip r:embed="rId2" cstate="print"/>
          <a:srcRect l="5374" r="5374"/>
          <a:stretch>
            <a:fillRect/>
          </a:stretch>
        </p:blipFill>
        <p:spPr>
          <a:xfrm>
            <a:off x="1792288" y="228600"/>
            <a:ext cx="5486400" cy="4114800"/>
          </a:xfrm>
        </p:spPr>
      </p:pic>
      <p:sp>
        <p:nvSpPr>
          <p:cNvPr id="7" name="Text Placeholder 6"/>
          <p:cNvSpPr>
            <a:spLocks noGrp="1"/>
          </p:cNvSpPr>
          <p:nvPr>
            <p:ph type="body" sz="half" idx="2"/>
          </p:nvPr>
        </p:nvSpPr>
        <p:spPr>
          <a:xfrm>
            <a:off x="1792288" y="4876800"/>
            <a:ext cx="5486400" cy="1981200"/>
          </a:xfrm>
        </p:spPr>
        <p:txBody>
          <a:bodyPr/>
          <a:lstStyle/>
          <a:p>
            <a:r>
              <a:rPr lang="en-US" sz="1800" dirty="0" smtClean="0"/>
              <a:t>Most  produce no precipitation, and when they do, it is generally only light </a:t>
            </a:r>
            <a:r>
              <a:rPr lang="en-US" sz="1800" dirty="0" smtClean="0">
                <a:hlinkClick r:id="rId3" tooltip="Rain"/>
              </a:rPr>
              <a:t>rain</a:t>
            </a:r>
            <a:r>
              <a:rPr lang="en-US" sz="1800" dirty="0" smtClean="0"/>
              <a:t> or </a:t>
            </a:r>
            <a:r>
              <a:rPr lang="en-US" sz="1800" dirty="0" smtClean="0">
                <a:hlinkClick r:id="rId4" tooltip="Snow"/>
              </a:rPr>
              <a:t>snow</a:t>
            </a:r>
            <a:r>
              <a:rPr lang="en-US" sz="1800" dirty="0" smtClean="0"/>
              <a:t>. </a:t>
            </a:r>
          </a:p>
          <a:p>
            <a:r>
              <a:rPr lang="en-US" sz="1800" dirty="0" smtClean="0"/>
              <a:t>Often seen at either the front or tail end of worse weather, so they may indicate storms to come, in the form of </a:t>
            </a:r>
            <a:r>
              <a:rPr lang="en-US" sz="1800" dirty="0" smtClean="0">
                <a:hlinkClick r:id="rId5" tooltip="Thunderstorm"/>
              </a:rPr>
              <a:t>thunderheads</a:t>
            </a:r>
            <a:r>
              <a:rPr lang="en-US" sz="1800" dirty="0" smtClean="0"/>
              <a:t> or </a:t>
            </a:r>
            <a:r>
              <a:rPr lang="en-US" sz="1800" dirty="0" smtClean="0">
                <a:hlinkClick r:id="rId6" tooltip="OkfddGust front (page does not exist)"/>
              </a:rPr>
              <a:t>gusty winds</a:t>
            </a:r>
            <a:r>
              <a:rPr lang="en-US" sz="1800" dirty="0" smtClean="0"/>
              <a:t>. </a:t>
            </a:r>
          </a:p>
          <a:p>
            <a:r>
              <a:rPr lang="en-US" sz="1800" dirty="0" smtClean="0"/>
              <a:t>Often precede a warm front.</a:t>
            </a:r>
            <a:endParaRPr lang="en-US" sz="1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457200"/>
            <a:ext cx="8229600" cy="1905000"/>
          </a:xfrm>
        </p:spPr>
        <p:txBody>
          <a:bodyPr/>
          <a:lstStyle/>
          <a:p>
            <a:pPr algn="ctr"/>
            <a:r>
              <a:rPr lang="en-US"/>
              <a:t>Cloud Formation</a:t>
            </a:r>
          </a:p>
        </p:txBody>
      </p:sp>
      <p:pic>
        <p:nvPicPr>
          <p:cNvPr id="44040" name="Picture 8" descr="Sc NOT formed from Cu"/>
          <p:cNvPicPr>
            <a:picLocks noChangeAspect="1" noChangeArrowheads="1"/>
          </p:cNvPicPr>
          <p:nvPr/>
        </p:nvPicPr>
        <p:blipFill>
          <a:blip r:embed="rId3" cstate="print"/>
          <a:srcRect/>
          <a:stretch>
            <a:fillRect/>
          </a:stretch>
        </p:blipFill>
        <p:spPr bwMode="auto">
          <a:xfrm>
            <a:off x="228600" y="914400"/>
            <a:ext cx="4762500" cy="3171825"/>
          </a:xfrm>
          <a:prstGeom prst="rect">
            <a:avLst/>
          </a:prstGeom>
          <a:noFill/>
        </p:spPr>
      </p:pic>
      <p:pic>
        <p:nvPicPr>
          <p:cNvPr id="44042" name="Picture 10" descr="Cu of considerable development"/>
          <p:cNvPicPr>
            <a:picLocks noChangeAspect="1" noChangeArrowheads="1"/>
          </p:cNvPicPr>
          <p:nvPr/>
        </p:nvPicPr>
        <p:blipFill>
          <a:blip r:embed="rId4" cstate="print"/>
          <a:srcRect/>
          <a:stretch>
            <a:fillRect/>
          </a:stretch>
        </p:blipFill>
        <p:spPr bwMode="auto">
          <a:xfrm>
            <a:off x="5638800" y="1524000"/>
            <a:ext cx="2847975" cy="4143375"/>
          </a:xfrm>
          <a:prstGeom prst="rect">
            <a:avLst/>
          </a:prstGeom>
          <a:noFill/>
        </p:spPr>
      </p:pic>
      <p:pic>
        <p:nvPicPr>
          <p:cNvPr id="44046" name="Picture 14" descr="Cirrus"/>
          <p:cNvPicPr>
            <a:picLocks noChangeAspect="1" noChangeArrowheads="1"/>
          </p:cNvPicPr>
          <p:nvPr/>
        </p:nvPicPr>
        <p:blipFill>
          <a:blip r:embed="rId5" cstate="print"/>
          <a:srcRect t="10651"/>
          <a:stretch>
            <a:fillRect/>
          </a:stretch>
        </p:blipFill>
        <p:spPr bwMode="auto">
          <a:xfrm>
            <a:off x="1143000" y="3981450"/>
            <a:ext cx="3076575" cy="2876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92288" y="4191000"/>
            <a:ext cx="5486400" cy="566738"/>
          </a:xfrm>
        </p:spPr>
        <p:txBody>
          <a:bodyPr/>
          <a:lstStyle/>
          <a:p>
            <a:r>
              <a:rPr lang="en-US" dirty="0" smtClean="0"/>
              <a:t>Nimbostratus</a:t>
            </a:r>
            <a:endParaRPr lang="en-US" dirty="0"/>
          </a:p>
        </p:txBody>
      </p:sp>
      <p:pic>
        <p:nvPicPr>
          <p:cNvPr id="8" name="Picture Placeholder 7" descr="A5nimbostratus.jpg"/>
          <p:cNvPicPr>
            <a:picLocks noGrp="1" noChangeAspect="1"/>
          </p:cNvPicPr>
          <p:nvPr>
            <p:ph type="pic" idx="1"/>
          </p:nvPr>
        </p:nvPicPr>
        <p:blipFill>
          <a:blip r:embed="rId2" cstate="print"/>
          <a:srcRect l="3867" r="3867"/>
          <a:stretch>
            <a:fillRect/>
          </a:stretch>
        </p:blipFill>
        <p:spPr>
          <a:xfrm>
            <a:off x="1792288" y="152400"/>
            <a:ext cx="5486400" cy="4114800"/>
          </a:xfrm>
        </p:spPr>
      </p:pic>
      <p:sp>
        <p:nvSpPr>
          <p:cNvPr id="7" name="Text Placeholder 6"/>
          <p:cNvSpPr>
            <a:spLocks noGrp="1"/>
          </p:cNvSpPr>
          <p:nvPr>
            <p:ph type="body" sz="half" idx="2"/>
          </p:nvPr>
        </p:nvSpPr>
        <p:spPr>
          <a:xfrm>
            <a:off x="1792288" y="4800600"/>
            <a:ext cx="5486400" cy="1447800"/>
          </a:xfrm>
        </p:spPr>
        <p:txBody>
          <a:bodyPr/>
          <a:lstStyle/>
          <a:p>
            <a:r>
              <a:rPr lang="en-US" sz="1800" dirty="0" smtClean="0"/>
              <a:t>A sign of easily steady to powerful precipitation, as opposed to the shorter period of typically heavier precipitation released by a cumulonimbus cloud.</a:t>
            </a:r>
          </a:p>
          <a:p>
            <a:r>
              <a:rPr lang="en-US" sz="1800" dirty="0" smtClean="0"/>
              <a:t>Precipitation may last for several days, depending on the speed of the warm or occluded front it accompanies clouds.</a:t>
            </a:r>
            <a:endParaRPr lang="en-US" sz="1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57200" y="-304800"/>
            <a:ext cx="8229600" cy="1384300"/>
          </a:xfrm>
        </p:spPr>
        <p:txBody>
          <a:bodyPr/>
          <a:lstStyle/>
          <a:p>
            <a:pPr algn="ctr"/>
            <a:r>
              <a:rPr lang="en-US"/>
              <a:t>Cloud Formation (Cont’d)</a:t>
            </a:r>
          </a:p>
        </p:txBody>
      </p:sp>
      <p:sp>
        <p:nvSpPr>
          <p:cNvPr id="83971" name="Rectangle 3"/>
          <p:cNvSpPr>
            <a:spLocks noGrp="1" noChangeArrowheads="1"/>
          </p:cNvSpPr>
          <p:nvPr>
            <p:ph type="body" idx="1"/>
          </p:nvPr>
        </p:nvSpPr>
        <p:spPr>
          <a:xfrm>
            <a:off x="4724400" y="914400"/>
            <a:ext cx="3962400" cy="5715000"/>
          </a:xfrm>
        </p:spPr>
        <p:txBody>
          <a:bodyPr/>
          <a:lstStyle/>
          <a:p>
            <a:pPr>
              <a:lnSpc>
                <a:spcPct val="90000"/>
              </a:lnSpc>
              <a:buFontTx/>
              <a:buNone/>
            </a:pPr>
            <a:r>
              <a:rPr lang="en-US" sz="2800"/>
              <a:t>   Warm air rises (less dense), and will gradually cool. The air will begin condensing (when the temperature and dewpoint become closer together), and water droplets bond onto condensation nuclei.  These nuclei will collide with other nuclei, eventually forming a cloud. </a:t>
            </a:r>
          </a:p>
        </p:txBody>
      </p:sp>
      <p:pic>
        <p:nvPicPr>
          <p:cNvPr id="83972" name="Picture 4" descr="Cloud Formation"/>
          <p:cNvPicPr>
            <a:picLocks noChangeAspect="1" noChangeArrowheads="1"/>
          </p:cNvPicPr>
          <p:nvPr/>
        </p:nvPicPr>
        <p:blipFill>
          <a:blip r:embed="rId3" cstate="print"/>
          <a:srcRect/>
          <a:stretch>
            <a:fillRect/>
          </a:stretch>
        </p:blipFill>
        <p:spPr bwMode="auto">
          <a:xfrm>
            <a:off x="152400" y="838200"/>
            <a:ext cx="4572000" cy="57912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304800"/>
            <a:ext cx="8229600" cy="1447800"/>
          </a:xfrm>
        </p:spPr>
        <p:txBody>
          <a:bodyPr/>
          <a:lstStyle/>
          <a:p>
            <a:pPr algn="ctr"/>
            <a:r>
              <a:rPr lang="en-US"/>
              <a:t>Types of Clouds</a:t>
            </a:r>
          </a:p>
        </p:txBody>
      </p:sp>
      <p:sp>
        <p:nvSpPr>
          <p:cNvPr id="45059" name="Rectangle 3"/>
          <p:cNvSpPr>
            <a:spLocks noGrp="1" noChangeArrowheads="1"/>
          </p:cNvSpPr>
          <p:nvPr>
            <p:ph type="body" idx="1"/>
          </p:nvPr>
        </p:nvSpPr>
        <p:spPr>
          <a:xfrm>
            <a:off x="0" y="762000"/>
            <a:ext cx="8686800" cy="2590800"/>
          </a:xfrm>
        </p:spPr>
        <p:txBody>
          <a:bodyPr/>
          <a:lstStyle/>
          <a:p>
            <a:pPr>
              <a:buClr>
                <a:schemeClr val="tx1"/>
              </a:buClr>
              <a:buFont typeface="Wingdings" pitchFamily="2" charset="2"/>
              <a:buNone/>
            </a:pPr>
            <a:r>
              <a:rPr lang="en-US"/>
              <a:t>   </a:t>
            </a:r>
            <a:r>
              <a:rPr lang="en-US" sz="2400"/>
              <a:t>Low clouds: Consist of stratoform (flat) clouds, or cumuloform (puffy) clouds, lying on or just above the surface (up to ~10,000 ft).</a:t>
            </a:r>
          </a:p>
          <a:p>
            <a:pPr>
              <a:buClr>
                <a:schemeClr val="tx1"/>
              </a:buClr>
              <a:buFont typeface="Wingdings" pitchFamily="2" charset="2"/>
              <a:buNone/>
            </a:pPr>
            <a:r>
              <a:rPr lang="en-US" sz="2400"/>
              <a:t>                           Stratus:                                     Cumulus:</a:t>
            </a:r>
          </a:p>
        </p:txBody>
      </p:sp>
      <p:pic>
        <p:nvPicPr>
          <p:cNvPr id="45060" name="Picture 4" descr="Fog"/>
          <p:cNvPicPr>
            <a:picLocks noChangeAspect="1" noChangeArrowheads="1"/>
          </p:cNvPicPr>
          <p:nvPr/>
        </p:nvPicPr>
        <p:blipFill>
          <a:blip r:embed="rId3" cstate="print"/>
          <a:srcRect/>
          <a:stretch>
            <a:fillRect/>
          </a:stretch>
        </p:blipFill>
        <p:spPr bwMode="auto">
          <a:xfrm>
            <a:off x="0" y="2667000"/>
            <a:ext cx="3124200" cy="4191000"/>
          </a:xfrm>
          <a:prstGeom prst="rect">
            <a:avLst/>
          </a:prstGeom>
          <a:noFill/>
        </p:spPr>
      </p:pic>
      <p:pic>
        <p:nvPicPr>
          <p:cNvPr id="45061" name="Picture 5" descr="Stratus"/>
          <p:cNvPicPr>
            <a:picLocks noChangeAspect="1" noChangeArrowheads="1"/>
          </p:cNvPicPr>
          <p:nvPr/>
        </p:nvPicPr>
        <p:blipFill>
          <a:blip r:embed="rId4" cstate="print"/>
          <a:srcRect/>
          <a:stretch>
            <a:fillRect/>
          </a:stretch>
        </p:blipFill>
        <p:spPr bwMode="auto">
          <a:xfrm>
            <a:off x="3124200" y="2667000"/>
            <a:ext cx="3048000" cy="4191000"/>
          </a:xfrm>
          <a:prstGeom prst="rect">
            <a:avLst/>
          </a:prstGeom>
          <a:noFill/>
        </p:spPr>
      </p:pic>
      <p:pic>
        <p:nvPicPr>
          <p:cNvPr id="45062" name="Picture 6" descr="Cumulus"/>
          <p:cNvPicPr>
            <a:picLocks noChangeAspect="1" noChangeArrowheads="1"/>
          </p:cNvPicPr>
          <p:nvPr/>
        </p:nvPicPr>
        <p:blipFill>
          <a:blip r:embed="rId5" cstate="print"/>
          <a:srcRect/>
          <a:stretch>
            <a:fillRect/>
          </a:stretch>
        </p:blipFill>
        <p:spPr bwMode="auto">
          <a:xfrm>
            <a:off x="6172200" y="2667000"/>
            <a:ext cx="2971800" cy="4191000"/>
          </a:xfrm>
          <a:prstGeom prst="rect">
            <a:avLst/>
          </a:prstGeom>
          <a:noFill/>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0"/>
            <a:ext cx="8229600" cy="914400"/>
          </a:xfrm>
        </p:spPr>
        <p:txBody>
          <a:bodyPr/>
          <a:lstStyle/>
          <a:p>
            <a:pPr algn="ctr"/>
            <a:r>
              <a:rPr lang="en-US"/>
              <a:t>Types of Clouds (Cont’d)</a:t>
            </a:r>
          </a:p>
        </p:txBody>
      </p:sp>
      <p:sp>
        <p:nvSpPr>
          <p:cNvPr id="46083" name="Rectangle 3"/>
          <p:cNvSpPr>
            <a:spLocks noGrp="1" noChangeArrowheads="1"/>
          </p:cNvSpPr>
          <p:nvPr>
            <p:ph type="body" idx="1"/>
          </p:nvPr>
        </p:nvSpPr>
        <p:spPr>
          <a:xfrm>
            <a:off x="381000" y="990600"/>
            <a:ext cx="8229600" cy="2895600"/>
          </a:xfrm>
        </p:spPr>
        <p:txBody>
          <a:bodyPr/>
          <a:lstStyle/>
          <a:p>
            <a:pPr>
              <a:buFontTx/>
              <a:buNone/>
            </a:pPr>
            <a:r>
              <a:rPr lang="en-US"/>
              <a:t>   </a:t>
            </a:r>
            <a:r>
              <a:rPr lang="en-US" sz="2400"/>
              <a:t>Middle Clouds: Consist of altoform (meaning a middle cloud) type clouds, extending from 10,000 – 20,000 feet above the surface.</a:t>
            </a:r>
          </a:p>
          <a:p>
            <a:pPr>
              <a:buFontTx/>
              <a:buNone/>
            </a:pPr>
            <a:r>
              <a:rPr lang="en-US" sz="2400"/>
              <a:t>            Altostratus:                           Altocumulus:</a:t>
            </a:r>
            <a:r>
              <a:rPr lang="en-US"/>
              <a:t> </a:t>
            </a:r>
          </a:p>
        </p:txBody>
      </p:sp>
      <p:pic>
        <p:nvPicPr>
          <p:cNvPr id="46084" name="Picture 4" descr="Altostratus"/>
          <p:cNvPicPr>
            <a:picLocks noChangeAspect="1" noChangeArrowheads="1"/>
          </p:cNvPicPr>
          <p:nvPr/>
        </p:nvPicPr>
        <p:blipFill>
          <a:blip r:embed="rId3" cstate="print"/>
          <a:srcRect/>
          <a:stretch>
            <a:fillRect/>
          </a:stretch>
        </p:blipFill>
        <p:spPr bwMode="auto">
          <a:xfrm>
            <a:off x="457200" y="2971800"/>
            <a:ext cx="4102100" cy="3886200"/>
          </a:xfrm>
          <a:prstGeom prst="rect">
            <a:avLst/>
          </a:prstGeom>
          <a:noFill/>
        </p:spPr>
      </p:pic>
      <p:pic>
        <p:nvPicPr>
          <p:cNvPr id="46085" name="Picture 5" descr="AC"/>
          <p:cNvPicPr>
            <a:picLocks noChangeAspect="1" noChangeArrowheads="1"/>
          </p:cNvPicPr>
          <p:nvPr/>
        </p:nvPicPr>
        <p:blipFill>
          <a:blip r:embed="rId4" cstate="print"/>
          <a:srcRect/>
          <a:stretch>
            <a:fillRect/>
          </a:stretch>
        </p:blipFill>
        <p:spPr bwMode="auto">
          <a:xfrm>
            <a:off x="4572000" y="2971800"/>
            <a:ext cx="4102100" cy="38862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0"/>
            <a:ext cx="8229600" cy="927100"/>
          </a:xfrm>
        </p:spPr>
        <p:txBody>
          <a:bodyPr/>
          <a:lstStyle/>
          <a:p>
            <a:pPr algn="ctr"/>
            <a:r>
              <a:rPr lang="en-US"/>
              <a:t>Types of Clouds (Cont’d)</a:t>
            </a:r>
          </a:p>
        </p:txBody>
      </p:sp>
      <p:sp>
        <p:nvSpPr>
          <p:cNvPr id="47107" name="Rectangle 3"/>
          <p:cNvSpPr>
            <a:spLocks noGrp="1" noChangeArrowheads="1"/>
          </p:cNvSpPr>
          <p:nvPr>
            <p:ph type="body" idx="1"/>
          </p:nvPr>
        </p:nvSpPr>
        <p:spPr>
          <a:xfrm>
            <a:off x="304800" y="990600"/>
            <a:ext cx="8610600" cy="2819400"/>
          </a:xfrm>
        </p:spPr>
        <p:txBody>
          <a:bodyPr/>
          <a:lstStyle/>
          <a:p>
            <a:pPr>
              <a:buFontTx/>
              <a:buNone/>
            </a:pPr>
            <a:r>
              <a:rPr lang="en-US" sz="2800"/>
              <a:t>   </a:t>
            </a:r>
            <a:r>
              <a:rPr lang="en-US" sz="2400"/>
              <a:t>High Clouds: Consists of mainly ice crystals suspended above 20,000 feet from the surface. These clouds are wispy/crisp/featherlike in appearance, and do not produce precipitation.</a:t>
            </a:r>
          </a:p>
          <a:p>
            <a:pPr>
              <a:buFontTx/>
              <a:buNone/>
            </a:pPr>
            <a:endParaRPr lang="en-US" sz="2400"/>
          </a:p>
          <a:p>
            <a:pPr>
              <a:buFontTx/>
              <a:buNone/>
            </a:pPr>
            <a:r>
              <a:rPr lang="en-US" sz="2400"/>
              <a:t>     Cirrus:                     Cirrostratus:                Cirrocumulus:</a:t>
            </a:r>
          </a:p>
        </p:txBody>
      </p:sp>
      <p:pic>
        <p:nvPicPr>
          <p:cNvPr id="47108" name="Picture 4" descr="Cirrus"/>
          <p:cNvPicPr>
            <a:picLocks noChangeAspect="1" noChangeArrowheads="1"/>
          </p:cNvPicPr>
          <p:nvPr/>
        </p:nvPicPr>
        <p:blipFill>
          <a:blip r:embed="rId3" cstate="print"/>
          <a:srcRect/>
          <a:stretch>
            <a:fillRect/>
          </a:stretch>
        </p:blipFill>
        <p:spPr bwMode="auto">
          <a:xfrm>
            <a:off x="0" y="3505200"/>
            <a:ext cx="3048000" cy="3352800"/>
          </a:xfrm>
          <a:prstGeom prst="rect">
            <a:avLst/>
          </a:prstGeom>
          <a:noFill/>
        </p:spPr>
      </p:pic>
      <p:pic>
        <p:nvPicPr>
          <p:cNvPr id="47109" name="Picture 5" descr="Cirrostratus"/>
          <p:cNvPicPr>
            <a:picLocks noChangeAspect="1" noChangeArrowheads="1"/>
          </p:cNvPicPr>
          <p:nvPr/>
        </p:nvPicPr>
        <p:blipFill>
          <a:blip r:embed="rId4" cstate="print"/>
          <a:srcRect/>
          <a:stretch>
            <a:fillRect/>
          </a:stretch>
        </p:blipFill>
        <p:spPr bwMode="auto">
          <a:xfrm>
            <a:off x="3048000" y="3505200"/>
            <a:ext cx="3200400" cy="3352800"/>
          </a:xfrm>
          <a:prstGeom prst="rect">
            <a:avLst/>
          </a:prstGeom>
          <a:noFill/>
        </p:spPr>
      </p:pic>
      <p:pic>
        <p:nvPicPr>
          <p:cNvPr id="47110" name="Picture 6" descr="Cirrocu"/>
          <p:cNvPicPr>
            <a:picLocks noChangeAspect="1" noChangeArrowheads="1"/>
          </p:cNvPicPr>
          <p:nvPr/>
        </p:nvPicPr>
        <p:blipFill>
          <a:blip r:embed="rId5" cstate="print"/>
          <a:srcRect/>
          <a:stretch>
            <a:fillRect/>
          </a:stretch>
        </p:blipFill>
        <p:spPr bwMode="auto">
          <a:xfrm>
            <a:off x="6248400" y="3505200"/>
            <a:ext cx="2895600" cy="33528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381000" y="-304800"/>
            <a:ext cx="8229600" cy="1384300"/>
          </a:xfrm>
        </p:spPr>
        <p:txBody>
          <a:bodyPr/>
          <a:lstStyle/>
          <a:p>
            <a:pPr algn="ctr"/>
            <a:r>
              <a:rPr lang="en-US"/>
              <a:t>How Does Rain Form???</a:t>
            </a:r>
          </a:p>
        </p:txBody>
      </p:sp>
      <p:sp>
        <p:nvSpPr>
          <p:cNvPr id="84995" name="Rectangle 3"/>
          <p:cNvSpPr>
            <a:spLocks noGrp="1" noChangeArrowheads="1"/>
          </p:cNvSpPr>
          <p:nvPr>
            <p:ph type="body" idx="1"/>
          </p:nvPr>
        </p:nvSpPr>
        <p:spPr>
          <a:xfrm>
            <a:off x="381000" y="914400"/>
            <a:ext cx="8229600" cy="5638800"/>
          </a:xfrm>
        </p:spPr>
        <p:txBody>
          <a:bodyPr/>
          <a:lstStyle/>
          <a:p>
            <a:pPr>
              <a:buClr>
                <a:schemeClr val="tx1"/>
              </a:buClr>
              <a:buFont typeface="Wingdings" pitchFamily="2" charset="2"/>
              <a:buChar char="§"/>
            </a:pPr>
            <a:r>
              <a:rPr lang="en-US"/>
              <a:t>Through the collision/coalescence process, water droplets continue to grow, forming clouds. If enough lift is present in the atmosphere (produced by fronts for example), updrafts are created, which forces the cloud to grow taller. The water droplets continue to grow inside of clouds, until they become too heavy to be suspended by the updraft. It is then that these droplets fall down to the earth as rain.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Effect transition="in" filter="fade">
                                      <p:cBhvr>
                                        <p:cTn id="7" dur="1000"/>
                                        <p:tgtEl>
                                          <p:spTgt spid="84995">
                                            <p:txEl>
                                              <p:pRg st="0" end="0"/>
                                            </p:txEl>
                                          </p:spTgt>
                                        </p:tgtEl>
                                      </p:cBhvr>
                                    </p:animEffect>
                                    <p:anim calcmode="lin" valueType="num">
                                      <p:cBhvr>
                                        <p:cTn id="8" dur="1000" fill="hold"/>
                                        <p:tgtEl>
                                          <p:spTgt spid="8499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499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57200" y="0"/>
            <a:ext cx="8229600" cy="1384300"/>
          </a:xfrm>
        </p:spPr>
        <p:txBody>
          <a:bodyPr/>
          <a:lstStyle/>
          <a:p>
            <a:pPr algn="ctr"/>
            <a:r>
              <a:rPr lang="en-US" dirty="0" smtClean="0"/>
              <a:t>How can clouds help find patterns in weather changes???</a:t>
            </a:r>
            <a:endParaRPr lang="en-US" dirty="0"/>
          </a:p>
        </p:txBody>
      </p:sp>
      <p:sp>
        <p:nvSpPr>
          <p:cNvPr id="84995" name="Rectangle 3"/>
          <p:cNvSpPr>
            <a:spLocks noGrp="1" noChangeArrowheads="1"/>
          </p:cNvSpPr>
          <p:nvPr>
            <p:ph type="body" idx="1"/>
          </p:nvPr>
        </p:nvSpPr>
        <p:spPr>
          <a:xfrm>
            <a:off x="381000" y="1600200"/>
            <a:ext cx="8229600" cy="4419600"/>
          </a:xfrm>
        </p:spPr>
        <p:txBody>
          <a:bodyPr/>
          <a:lstStyle/>
          <a:p>
            <a:pPr>
              <a:buClr>
                <a:schemeClr val="tx1"/>
              </a:buClr>
              <a:buFont typeface="Wingdings" pitchFamily="2" charset="2"/>
              <a:buChar char="§"/>
            </a:pPr>
            <a:r>
              <a:rPr lang="en-US" dirty="0" smtClean="0"/>
              <a:t>Movement of weather (Fronts &amp; Air Masses)</a:t>
            </a:r>
          </a:p>
          <a:p>
            <a:pPr>
              <a:buClr>
                <a:schemeClr val="tx1"/>
              </a:buClr>
              <a:buFont typeface="Wingdings" pitchFamily="2" charset="2"/>
              <a:buChar char="§"/>
            </a:pPr>
            <a:r>
              <a:rPr lang="en-US" dirty="0" smtClean="0"/>
              <a:t>Change in air pressure.</a:t>
            </a:r>
          </a:p>
          <a:p>
            <a:pPr>
              <a:buClr>
                <a:schemeClr val="tx1"/>
              </a:buClr>
              <a:buFont typeface="Wingdings" pitchFamily="2" charset="2"/>
              <a:buChar char="§"/>
            </a:pPr>
            <a:r>
              <a:rPr lang="en-US" dirty="0" smtClean="0"/>
              <a:t>Future precipitation</a:t>
            </a:r>
          </a:p>
          <a:p>
            <a:pPr lvl="1">
              <a:buClr>
                <a:schemeClr val="tx1"/>
              </a:buClr>
              <a:buFont typeface="Wingdings" pitchFamily="2" charset="2"/>
              <a:buChar char="§"/>
            </a:pPr>
            <a:r>
              <a:rPr lang="en-US" dirty="0" smtClean="0"/>
              <a:t>Drizzle to Heavy Rain</a:t>
            </a:r>
          </a:p>
          <a:p>
            <a:pPr>
              <a:buClr>
                <a:schemeClr val="tx1"/>
              </a:buClr>
              <a:buFont typeface="Wingdings" pitchFamily="2" charset="2"/>
              <a:buChar char="§"/>
            </a:pPr>
            <a:r>
              <a:rPr lang="en-US" dirty="0" smtClean="0"/>
              <a:t>Gives us an idea of possible weather conditions for next 12 to 24 hours.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Effect transition="in" filter="fade">
                                      <p:cBhvr>
                                        <p:cTn id="7" dur="1000"/>
                                        <p:tgtEl>
                                          <p:spTgt spid="84995">
                                            <p:txEl>
                                              <p:pRg st="0" end="0"/>
                                            </p:txEl>
                                          </p:spTgt>
                                        </p:tgtEl>
                                      </p:cBhvr>
                                    </p:animEffect>
                                    <p:anim calcmode="lin" valueType="num">
                                      <p:cBhvr>
                                        <p:cTn id="8" dur="1000" fill="hold"/>
                                        <p:tgtEl>
                                          <p:spTgt spid="8499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499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4995">
                                            <p:txEl>
                                              <p:pRg st="1" end="1"/>
                                            </p:txEl>
                                          </p:spTgt>
                                        </p:tgtEl>
                                        <p:attrNameLst>
                                          <p:attrName>style.visibility</p:attrName>
                                        </p:attrNameLst>
                                      </p:cBhvr>
                                      <p:to>
                                        <p:strVal val="visible"/>
                                      </p:to>
                                    </p:set>
                                    <p:animEffect transition="in" filter="fade">
                                      <p:cBhvr>
                                        <p:cTn id="14" dur="1000"/>
                                        <p:tgtEl>
                                          <p:spTgt spid="84995">
                                            <p:txEl>
                                              <p:pRg st="1" end="1"/>
                                            </p:txEl>
                                          </p:spTgt>
                                        </p:tgtEl>
                                      </p:cBhvr>
                                    </p:animEffect>
                                    <p:anim calcmode="lin" valueType="num">
                                      <p:cBhvr>
                                        <p:cTn id="15" dur="1000" fill="hold"/>
                                        <p:tgtEl>
                                          <p:spTgt spid="8499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499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4995">
                                            <p:txEl>
                                              <p:pRg st="2" end="2"/>
                                            </p:txEl>
                                          </p:spTgt>
                                        </p:tgtEl>
                                        <p:attrNameLst>
                                          <p:attrName>style.visibility</p:attrName>
                                        </p:attrNameLst>
                                      </p:cBhvr>
                                      <p:to>
                                        <p:strVal val="visible"/>
                                      </p:to>
                                    </p:set>
                                    <p:animEffect transition="in" filter="fade">
                                      <p:cBhvr>
                                        <p:cTn id="21" dur="1000"/>
                                        <p:tgtEl>
                                          <p:spTgt spid="84995">
                                            <p:txEl>
                                              <p:pRg st="2" end="2"/>
                                            </p:txEl>
                                          </p:spTgt>
                                        </p:tgtEl>
                                      </p:cBhvr>
                                    </p:animEffect>
                                    <p:anim calcmode="lin" valueType="num">
                                      <p:cBhvr>
                                        <p:cTn id="22" dur="1000" fill="hold"/>
                                        <p:tgtEl>
                                          <p:spTgt spid="8499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4995">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84995">
                                            <p:txEl>
                                              <p:pRg st="3" end="3"/>
                                            </p:txEl>
                                          </p:spTgt>
                                        </p:tgtEl>
                                        <p:attrNameLst>
                                          <p:attrName>style.visibility</p:attrName>
                                        </p:attrNameLst>
                                      </p:cBhvr>
                                      <p:to>
                                        <p:strVal val="visible"/>
                                      </p:to>
                                    </p:set>
                                    <p:animEffect transition="in" filter="fade">
                                      <p:cBhvr>
                                        <p:cTn id="26" dur="1000"/>
                                        <p:tgtEl>
                                          <p:spTgt spid="84995">
                                            <p:txEl>
                                              <p:pRg st="3" end="3"/>
                                            </p:txEl>
                                          </p:spTgt>
                                        </p:tgtEl>
                                      </p:cBhvr>
                                    </p:animEffect>
                                    <p:anim calcmode="lin" valueType="num">
                                      <p:cBhvr>
                                        <p:cTn id="27" dur="1000" fill="hold"/>
                                        <p:tgtEl>
                                          <p:spTgt spid="84995">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499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84995">
                                            <p:txEl>
                                              <p:pRg st="4" end="4"/>
                                            </p:txEl>
                                          </p:spTgt>
                                        </p:tgtEl>
                                        <p:attrNameLst>
                                          <p:attrName>style.visibility</p:attrName>
                                        </p:attrNameLst>
                                      </p:cBhvr>
                                      <p:to>
                                        <p:strVal val="visible"/>
                                      </p:to>
                                    </p:set>
                                    <p:animEffect transition="in" filter="fade">
                                      <p:cBhvr>
                                        <p:cTn id="33" dur="1000"/>
                                        <p:tgtEl>
                                          <p:spTgt spid="84995">
                                            <p:txEl>
                                              <p:pRg st="4" end="4"/>
                                            </p:txEl>
                                          </p:spTgt>
                                        </p:tgtEl>
                                      </p:cBhvr>
                                    </p:animEffect>
                                    <p:anim calcmode="lin" valueType="num">
                                      <p:cBhvr>
                                        <p:cTn id="34" dur="1000" fill="hold"/>
                                        <p:tgtEl>
                                          <p:spTgt spid="84995">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8499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Quick Reference – Cloud Identification</a:t>
            </a:r>
            <a:endParaRPr lang="en-US" dirty="0"/>
          </a:p>
        </p:txBody>
      </p:sp>
      <p:sp>
        <p:nvSpPr>
          <p:cNvPr id="3" name="TextBox 2"/>
          <p:cNvSpPr txBox="1"/>
          <p:nvPr/>
        </p:nvSpPr>
        <p:spPr>
          <a:xfrm>
            <a:off x="533400" y="2133600"/>
            <a:ext cx="8229600" cy="3970318"/>
          </a:xfrm>
          <a:prstGeom prst="rect">
            <a:avLst/>
          </a:prstGeom>
          <a:noFill/>
        </p:spPr>
        <p:txBody>
          <a:bodyPr wrap="square" rtlCol="0">
            <a:spAutoFit/>
          </a:bodyPr>
          <a:lstStyle/>
          <a:p>
            <a:r>
              <a:rPr lang="en-US" sz="3600" dirty="0" err="1" smtClean="0">
                <a:solidFill>
                  <a:srgbClr val="002060"/>
                </a:solidFill>
              </a:rPr>
              <a:t>Cirro</a:t>
            </a:r>
            <a:r>
              <a:rPr lang="en-US" sz="3600" dirty="0" smtClean="0">
                <a:solidFill>
                  <a:srgbClr val="002060"/>
                </a:solidFill>
              </a:rPr>
              <a:t> – High Clouds</a:t>
            </a:r>
          </a:p>
          <a:p>
            <a:r>
              <a:rPr lang="en-US" sz="3600" dirty="0" smtClean="0">
                <a:solidFill>
                  <a:srgbClr val="002060"/>
                </a:solidFill>
              </a:rPr>
              <a:t>Alto – Medium Clouds</a:t>
            </a:r>
          </a:p>
          <a:p>
            <a:endParaRPr lang="en-US" sz="3600" dirty="0" smtClean="0">
              <a:solidFill>
                <a:srgbClr val="002060"/>
              </a:solidFill>
            </a:endParaRPr>
          </a:p>
          <a:p>
            <a:r>
              <a:rPr lang="en-US" sz="3600" dirty="0" smtClean="0">
                <a:solidFill>
                  <a:srgbClr val="002060"/>
                </a:solidFill>
              </a:rPr>
              <a:t>Stratus – flat clouds the cover the sky</a:t>
            </a:r>
          </a:p>
          <a:p>
            <a:r>
              <a:rPr lang="en-US" sz="3600" dirty="0" smtClean="0">
                <a:solidFill>
                  <a:srgbClr val="002060"/>
                </a:solidFill>
              </a:rPr>
              <a:t>Cumulus – puffy clouds (cotton balls)</a:t>
            </a:r>
            <a:endParaRPr lang="en-US" sz="3600" dirty="0" smtClean="0"/>
          </a:p>
          <a:p>
            <a:endParaRPr lang="en-US" sz="3600" dirty="0" smtClean="0">
              <a:solidFill>
                <a:srgbClr val="002060"/>
              </a:solidFill>
            </a:endParaRPr>
          </a:p>
          <a:p>
            <a:r>
              <a:rPr lang="en-US" sz="3600" dirty="0" smtClean="0">
                <a:solidFill>
                  <a:srgbClr val="002060"/>
                </a:solidFill>
              </a:rPr>
              <a:t>Nimbus – brings precipitation</a:t>
            </a:r>
          </a:p>
        </p:txBody>
      </p:sp>
    </p:spTree>
  </p:cSld>
  <p:clrMapOvr>
    <a:masterClrMapping/>
  </p:clrMapOvr>
</p:sld>
</file>

<file path=ppt/theme/theme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1554</TotalTime>
  <Words>1264</Words>
  <Application>Microsoft Office PowerPoint</Application>
  <PresentationFormat>On-screen Show (4:3)</PresentationFormat>
  <Paragraphs>111</Paragraphs>
  <Slides>21</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Tahoma</vt:lpstr>
      <vt:lpstr>Wingdings</vt:lpstr>
      <vt:lpstr>Ocean</vt:lpstr>
      <vt:lpstr>How Do Clouds Form?</vt:lpstr>
      <vt:lpstr>Cloud Formation</vt:lpstr>
      <vt:lpstr>Cloud Formation (Cont’d)</vt:lpstr>
      <vt:lpstr>Types of Clouds</vt:lpstr>
      <vt:lpstr>Types of Clouds (Cont’d)</vt:lpstr>
      <vt:lpstr>Types of Clouds (Cont’d)</vt:lpstr>
      <vt:lpstr>How Does Rain Form???</vt:lpstr>
      <vt:lpstr>How can clouds help find patterns in weather changes???</vt:lpstr>
      <vt:lpstr>Quick Reference – Cloud Identification</vt:lpstr>
      <vt:lpstr>High Clouds - Cirrus</vt:lpstr>
      <vt:lpstr>Cirrus</vt:lpstr>
      <vt:lpstr>Cirrostratus</vt:lpstr>
      <vt:lpstr>Cirrocumulus</vt:lpstr>
      <vt:lpstr>Medium Clouds - Alto</vt:lpstr>
      <vt:lpstr>Altocumulus</vt:lpstr>
      <vt:lpstr>Low Clouds - Stratus</vt:lpstr>
      <vt:lpstr>Cumulus</vt:lpstr>
      <vt:lpstr>Cumulonimbus</vt:lpstr>
      <vt:lpstr>Stratocumulus</vt:lpstr>
      <vt:lpstr>Nimbostratus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To Weather Forecasting</dc:title>
  <dc:creator>Jason</dc:creator>
  <cp:lastModifiedBy>Cathleene George</cp:lastModifiedBy>
  <cp:revision>45</cp:revision>
  <cp:lastPrinted>2017-10-03T13:01:12Z</cp:lastPrinted>
  <dcterms:created xsi:type="dcterms:W3CDTF">2006-06-12T02:07:46Z</dcterms:created>
  <dcterms:modified xsi:type="dcterms:W3CDTF">2017-10-03T13:01:25Z</dcterms:modified>
</cp:coreProperties>
</file>