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33"/>
  </p:notesMasterIdLst>
  <p:handoutMasterIdLst>
    <p:handoutMasterId r:id="rId34"/>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6CE9F8A-E5DD-4675-B756-FACBFBB10531}" type="datetimeFigureOut">
              <a:rPr lang="en-US" smtClean="0"/>
              <a:pPr/>
              <a:t>10/10/2016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044AB9-01B4-4B94-8C7B-87983635C68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a:p>
        </p:txBody>
      </p:sp>
      <p:sp>
        <p:nvSpPr>
          <p:cNvPr id="4" name="Shape 4"/>
          <p:cNvSpPr txBox="1">
            <a:spLocks noGrp="1"/>
          </p:cNvSpPr>
          <p:nvPr>
            <p:ph type="dt" idx="10"/>
          </p:nvPr>
        </p:nvSpPr>
        <p:spPr>
          <a:xfrm>
            <a:off x="388620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914400" y="4343400"/>
            <a:ext cx="5029199" cy="41148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7" name="Shape 7"/>
          <p:cNvSpPr txBox="1">
            <a:spLocks noGrp="1"/>
          </p:cNvSpPr>
          <p:nvPr>
            <p:ph type="ftr" idx="11"/>
          </p:nvPr>
        </p:nvSpPr>
        <p:spPr>
          <a:xfrm>
            <a:off x="0" y="8686800"/>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2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10</a:t>
            </a:fld>
            <a:endParaRPr lang="en-US" sz="1200" b="0" i="0" u="none">
              <a:solidFill>
                <a:srgbClr val="000000"/>
              </a:solidFill>
              <a:latin typeface="Arial"/>
              <a:ea typeface="Arial"/>
              <a:cs typeface="Arial"/>
              <a:sym typeface="Arial"/>
            </a:endParaRPr>
          </a:p>
        </p:txBody>
      </p:sp>
      <p:sp>
        <p:nvSpPr>
          <p:cNvPr id="166" name="Shape 1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7" name="Shape 167"/>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11</a:t>
            </a:fld>
            <a:endParaRPr lang="en-US" sz="1200" b="0" i="0" u="none">
              <a:solidFill>
                <a:srgbClr val="000000"/>
              </a:solidFill>
              <a:latin typeface="Arial"/>
              <a:ea typeface="Arial"/>
              <a:cs typeface="Arial"/>
              <a:sym typeface="Arial"/>
            </a:endParaRPr>
          </a:p>
        </p:txBody>
      </p:sp>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4" name="Shape 174"/>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12</a:t>
            </a:fld>
            <a:endParaRPr lang="en-US" sz="1200" b="0" i="0" u="none">
              <a:solidFill>
                <a:srgbClr val="000000"/>
              </a:solidFill>
              <a:latin typeface="Arial"/>
              <a:ea typeface="Arial"/>
              <a:cs typeface="Arial"/>
              <a:sym typeface="Arial"/>
            </a:endParaRPr>
          </a:p>
        </p:txBody>
      </p:sp>
      <p:sp>
        <p:nvSpPr>
          <p:cNvPr id="180" name="Shape 1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1" name="Shape 181"/>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87" name="Shape 1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93" name="Shape 1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99" name="Shape 1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205" name="Shape 2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211" name="Shape 2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18</a:t>
            </a:fld>
            <a:endParaRPr lang="en-US" sz="1200" b="0" i="0" u="none">
              <a:solidFill>
                <a:srgbClr val="000000"/>
              </a:solidFill>
              <a:latin typeface="Arial"/>
              <a:ea typeface="Arial"/>
              <a:cs typeface="Arial"/>
              <a:sym typeface="Arial"/>
            </a:endParaRPr>
          </a:p>
        </p:txBody>
      </p:sp>
      <p:sp>
        <p:nvSpPr>
          <p:cNvPr id="217" name="Shape 2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18" name="Shape 218"/>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19</a:t>
            </a:fld>
            <a:endParaRPr lang="en-US" sz="1200" b="0" i="0" u="none">
              <a:solidFill>
                <a:srgbClr val="000000"/>
              </a:solidFill>
              <a:latin typeface="Arial"/>
              <a:ea typeface="Arial"/>
              <a:cs typeface="Arial"/>
              <a:sym typeface="Arial"/>
            </a:endParaRPr>
          </a:p>
        </p:txBody>
      </p:sp>
      <p:sp>
        <p:nvSpPr>
          <p:cNvPr id="226" name="Shape 2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7" name="Shape 227"/>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06" name="Shape 1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235" name="Shape 2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21</a:t>
            </a:fld>
            <a:endParaRPr lang="en-US" sz="1200" b="0" i="0" u="none">
              <a:solidFill>
                <a:srgbClr val="000000"/>
              </a:solidFill>
              <a:latin typeface="Arial"/>
              <a:ea typeface="Arial"/>
              <a:cs typeface="Arial"/>
              <a:sym typeface="Arial"/>
            </a:endParaRPr>
          </a:p>
        </p:txBody>
      </p:sp>
      <p:sp>
        <p:nvSpPr>
          <p:cNvPr id="242" name="Shape 2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43" name="Shape 243"/>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250" name="Shape 2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23</a:t>
            </a:fld>
            <a:endParaRPr lang="en-US" sz="1200" b="0" i="0" u="none">
              <a:solidFill>
                <a:srgbClr val="000000"/>
              </a:solidFill>
              <a:latin typeface="Arial"/>
              <a:ea typeface="Arial"/>
              <a:cs typeface="Arial"/>
              <a:sym typeface="Arial"/>
            </a:endParaRPr>
          </a:p>
        </p:txBody>
      </p:sp>
      <p:sp>
        <p:nvSpPr>
          <p:cNvPr id="257" name="Shape 2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58" name="Shape 258"/>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24</a:t>
            </a:fld>
            <a:endParaRPr lang="en-US" sz="1200" b="0" i="0" u="none">
              <a:solidFill>
                <a:srgbClr val="000000"/>
              </a:solidFill>
              <a:latin typeface="Arial"/>
              <a:ea typeface="Arial"/>
              <a:cs typeface="Arial"/>
              <a:sym typeface="Arial"/>
            </a:endParaRPr>
          </a:p>
        </p:txBody>
      </p:sp>
      <p:sp>
        <p:nvSpPr>
          <p:cNvPr id="266" name="Shape 2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67" name="Shape 267"/>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274" name="Shape 2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26</a:t>
            </a:fld>
            <a:endParaRPr lang="en-US" sz="1200" b="0" i="0" u="none">
              <a:solidFill>
                <a:srgbClr val="000000"/>
              </a:solidFill>
              <a:latin typeface="Arial"/>
              <a:ea typeface="Arial"/>
              <a:cs typeface="Arial"/>
              <a:sym typeface="Arial"/>
            </a:endParaRPr>
          </a:p>
        </p:txBody>
      </p:sp>
      <p:sp>
        <p:nvSpPr>
          <p:cNvPr id="282" name="Shape 2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83" name="Shape 283"/>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27</a:t>
            </a:fld>
            <a:endParaRPr lang="en-US" sz="1200" b="0" i="0" u="none">
              <a:solidFill>
                <a:srgbClr val="000000"/>
              </a:solidFill>
              <a:latin typeface="Arial"/>
              <a:ea typeface="Arial"/>
              <a:cs typeface="Arial"/>
              <a:sym typeface="Arial"/>
            </a:endParaRPr>
          </a:p>
        </p:txBody>
      </p:sp>
      <p:sp>
        <p:nvSpPr>
          <p:cNvPr id="292" name="Shape 2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93" name="Shape 293"/>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28</a:t>
            </a:fld>
            <a:endParaRPr lang="en-US" sz="1200" b="0" i="0" u="none">
              <a:solidFill>
                <a:srgbClr val="000000"/>
              </a:solidFill>
              <a:latin typeface="Arial"/>
              <a:ea typeface="Arial"/>
              <a:cs typeface="Arial"/>
              <a:sym typeface="Arial"/>
            </a:endParaRPr>
          </a:p>
        </p:txBody>
      </p:sp>
      <p:sp>
        <p:nvSpPr>
          <p:cNvPr id="300" name="Shape 3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01" name="Shape 301"/>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29</a:t>
            </a:fld>
            <a:endParaRPr lang="en-US" sz="1200" b="0" i="0" u="none">
              <a:solidFill>
                <a:srgbClr val="000000"/>
              </a:solidFill>
              <a:latin typeface="Arial"/>
              <a:ea typeface="Arial"/>
              <a:cs typeface="Arial"/>
              <a:sym typeface="Arial"/>
            </a:endParaRPr>
          </a:p>
        </p:txBody>
      </p:sp>
      <p:sp>
        <p:nvSpPr>
          <p:cNvPr id="308" name="Shape 3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09" name="Shape 309"/>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3</a:t>
            </a:fld>
            <a:endParaRPr lang="en-US" sz="1200" b="0" i="0" u="none">
              <a:solidFill>
                <a:srgbClr val="000000"/>
              </a:solidFill>
              <a:latin typeface="Arial"/>
              <a:ea typeface="Arial"/>
              <a:cs typeface="Arial"/>
              <a:sym typeface="Arial"/>
            </a:endParaRPr>
          </a:p>
        </p:txBody>
      </p:sp>
      <p:sp>
        <p:nvSpPr>
          <p:cNvPr id="114" name="Shape 1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5" name="Shape 11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30</a:t>
            </a:fld>
            <a:endParaRPr lang="en-US" sz="1200" b="0" i="0" u="none">
              <a:solidFill>
                <a:srgbClr val="000000"/>
              </a:solidFill>
              <a:latin typeface="Arial"/>
              <a:ea typeface="Arial"/>
              <a:cs typeface="Arial"/>
              <a:sym typeface="Arial"/>
            </a:endParaRPr>
          </a:p>
        </p:txBody>
      </p:sp>
      <p:sp>
        <p:nvSpPr>
          <p:cNvPr id="316" name="Shape 3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17" name="Shape 317"/>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31</a:t>
            </a:fld>
            <a:endParaRPr lang="en-US" sz="1200" b="0" i="0" u="none">
              <a:solidFill>
                <a:srgbClr val="000000"/>
              </a:solidFill>
              <a:latin typeface="Arial"/>
              <a:ea typeface="Arial"/>
              <a:cs typeface="Arial"/>
              <a:sym typeface="Arial"/>
            </a:endParaRPr>
          </a:p>
        </p:txBody>
      </p:sp>
      <p:sp>
        <p:nvSpPr>
          <p:cNvPr id="324" name="Shape 3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25" name="Shape 32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a:spcBef>
                <a:spcPts val="0"/>
              </a:spcBef>
              <a:buNone/>
            </a:pPr>
            <a:endParaRPr/>
          </a:p>
        </p:txBody>
      </p:sp>
      <p:sp>
        <p:nvSpPr>
          <p:cNvPr id="130" name="Shape 130"/>
          <p:cNvSpPr txBox="1">
            <a:spLocks noGrp="1"/>
          </p:cNvSpPr>
          <p:nvPr>
            <p:ph type="sldNum" idx="12"/>
          </p:nvPr>
        </p:nvSpPr>
        <p:spPr>
          <a:xfrm>
            <a:off x="3886200" y="8686800"/>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a:spcBef>
                <a:spcPts val="0"/>
              </a:spcBef>
              <a:buNone/>
            </a:pPr>
            <a:endParaRPr/>
          </a:p>
        </p:txBody>
      </p:sp>
      <p:sp>
        <p:nvSpPr>
          <p:cNvPr id="139" name="Shape 139"/>
          <p:cNvSpPr txBox="1">
            <a:spLocks noGrp="1"/>
          </p:cNvSpPr>
          <p:nvPr>
            <p:ph type="sldNum" idx="12"/>
          </p:nvPr>
        </p:nvSpPr>
        <p:spPr>
          <a:xfrm>
            <a:off x="3886200" y="8686800"/>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7</a:t>
            </a:fld>
            <a:endParaRPr lang="en-US" sz="1200" b="0" i="0" u="none">
              <a:solidFill>
                <a:srgbClr val="000000"/>
              </a:solidFill>
              <a:latin typeface="Arial"/>
              <a:ea typeface="Arial"/>
              <a:cs typeface="Arial"/>
              <a:sym typeface="Arial"/>
            </a:endParaRPr>
          </a:p>
        </p:txBody>
      </p:sp>
      <p:sp>
        <p:nvSpPr>
          <p:cNvPr id="147" name="Shape 1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8" name="Shape 148"/>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8</a:t>
            </a:fld>
            <a:endParaRPr lang="en-US" sz="1200" b="0" i="0" u="none">
              <a:solidFill>
                <a:srgbClr val="000000"/>
              </a:solidFill>
              <a:latin typeface="Arial"/>
              <a:ea typeface="Arial"/>
              <a:cs typeface="Arial"/>
              <a:sym typeface="Arial"/>
            </a:endParaRPr>
          </a:p>
        </p:txBody>
      </p:sp>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5" name="Shape 15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60" name="Shape 1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1143000" y="1122362"/>
            <a:ext cx="6858000" cy="2387600"/>
          </a:xfrm>
          <a:prstGeom prst="rect">
            <a:avLst/>
          </a:prstGeom>
          <a:noFill/>
          <a:ln>
            <a:noFill/>
          </a:ln>
        </p:spPr>
        <p:txBody>
          <a:bodyPr lIns="91425" tIns="91425" rIns="91425" bIns="91425" anchor="b" anchorCtr="0"/>
          <a:lstStyle>
            <a:lvl1pPr marL="0" marR="0" lvl="0" indent="0" algn="ctr" rtl="0">
              <a:spcBef>
                <a:spcPts val="0"/>
              </a:spcBef>
              <a:spcAft>
                <a:spcPts val="0"/>
              </a:spcAft>
              <a:buNone/>
              <a:defRPr sz="60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7" name="Shape 17"/>
          <p:cNvSpPr txBox="1">
            <a:spLocks noGrp="1"/>
          </p:cNvSpPr>
          <p:nvPr>
            <p:ph type="subTitle" idx="1"/>
          </p:nvPr>
        </p:nvSpPr>
        <p:spPr>
          <a:xfrm>
            <a:off x="1143000" y="3602037"/>
            <a:ext cx="6858000" cy="1655761"/>
          </a:xfrm>
          <a:prstGeom prst="rect">
            <a:avLst/>
          </a:prstGeom>
          <a:noFill/>
          <a:ln>
            <a:noFill/>
          </a:ln>
        </p:spPr>
        <p:txBody>
          <a:bodyPr lIns="91425" tIns="91425" rIns="91425" bIns="91425" anchor="t" anchorCtr="0"/>
          <a:lstStyle>
            <a:lvl1pPr marL="0" marR="0" lvl="0" indent="0" algn="ctr" rtl="0">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1pPr>
            <a:lvl2pPr marL="457200" marR="0" lvl="1"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2pPr>
            <a:lvl3pPr marL="914400" marR="0" lvl="2" indent="0" algn="ctr" rtl="0">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ctr" rtl="0">
              <a:spcBef>
                <a:spcPts val="320"/>
              </a:spcBef>
              <a:spcAft>
                <a:spcPts val="0"/>
              </a:spcAft>
              <a:buClr>
                <a:schemeClr val="dk1"/>
              </a:buClr>
              <a:buFont typeface="Arial"/>
              <a:buNone/>
              <a:defRPr sz="1600" b="0" i="0" u="none" strike="noStrike" cap="none">
                <a:solidFill>
                  <a:schemeClr val="dk1"/>
                </a:solidFill>
                <a:latin typeface="Arial"/>
                <a:ea typeface="Arial"/>
                <a:cs typeface="Arial"/>
                <a:sym typeface="Arial"/>
              </a:defRPr>
            </a:lvl4pPr>
            <a:lvl5pPr marL="1828800" marR="0" lvl="4" indent="0" algn="ctr" rtl="0">
              <a:spcBef>
                <a:spcPts val="320"/>
              </a:spcBef>
              <a:spcAft>
                <a:spcPts val="0"/>
              </a:spcAft>
              <a:buClr>
                <a:schemeClr val="dk1"/>
              </a:buClr>
              <a:buFont typeface="Arial"/>
              <a:buNone/>
              <a:defRPr sz="1600" b="0" i="0" u="none" strike="noStrike" cap="none">
                <a:solidFill>
                  <a:schemeClr val="dk1"/>
                </a:solidFill>
                <a:latin typeface="Arial"/>
                <a:ea typeface="Arial"/>
                <a:cs typeface="Arial"/>
                <a:sym typeface="Arial"/>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Arial"/>
                <a:ea typeface="Arial"/>
                <a:cs typeface="Arial"/>
                <a:sym typeface="Arial"/>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Arial"/>
                <a:ea typeface="Arial"/>
                <a:cs typeface="Arial"/>
                <a:sym typeface="Arial"/>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Arial"/>
                <a:ea typeface="Arial"/>
                <a:cs typeface="Arial"/>
                <a:sym typeface="Arial"/>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18" name="Shape 18"/>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9" name="Shape 19"/>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30237" y="457200"/>
            <a:ext cx="2949575" cy="1600199"/>
          </a:xfrm>
          <a:prstGeom prst="rect">
            <a:avLst/>
          </a:prstGeom>
          <a:noFill/>
          <a:ln>
            <a:noFill/>
          </a:ln>
        </p:spPr>
        <p:txBody>
          <a:bodyPr lIns="91425" tIns="91425" rIns="91425" bIns="91425" anchor="b" anchorCtr="0"/>
          <a:lstStyle>
            <a:lvl1pPr marL="0" marR="0" lvl="0" indent="0" algn="ctr" rtl="0">
              <a:spcBef>
                <a:spcPts val="0"/>
              </a:spcBef>
              <a:spcAft>
                <a:spcPts val="0"/>
              </a:spcAft>
              <a:buNone/>
              <a:defRPr sz="32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74" name="Shape 74"/>
          <p:cNvSpPr txBox="1">
            <a:spLocks noGrp="1"/>
          </p:cNvSpPr>
          <p:nvPr>
            <p:ph type="body" idx="1"/>
          </p:nvPr>
        </p:nvSpPr>
        <p:spPr>
          <a:xfrm>
            <a:off x="3887787" y="987425"/>
            <a:ext cx="4629150" cy="4873624"/>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 name="Shape 75"/>
          <p:cNvSpPr txBox="1">
            <a:spLocks noGrp="1"/>
          </p:cNvSpPr>
          <p:nvPr>
            <p:ph type="body" idx="2"/>
          </p:nvPr>
        </p:nvSpPr>
        <p:spPr>
          <a:xfrm>
            <a:off x="630237" y="2057400"/>
            <a:ext cx="2949575" cy="3811588"/>
          </a:xfrm>
          <a:prstGeom prst="rect">
            <a:avLst/>
          </a:prstGeom>
          <a:noFill/>
          <a:ln>
            <a:noFill/>
          </a:ln>
        </p:spPr>
        <p:txBody>
          <a:bodyPr lIns="91425" tIns="91425" rIns="91425" bIns="91425" anchor="t" anchorCtr="0"/>
          <a:lstStyle>
            <a:lvl1pPr marL="0" marR="0" lvl="0" indent="0" algn="l" rtl="0">
              <a:spcBef>
                <a:spcPts val="320"/>
              </a:spcBef>
              <a:spcAft>
                <a:spcPts val="0"/>
              </a:spcAft>
              <a:buClr>
                <a:schemeClr val="dk1"/>
              </a:buClr>
              <a:buFont typeface="Arial"/>
              <a:buNone/>
              <a:defRPr sz="1600" b="0" i="0" u="none" strike="noStrike" cap="none">
                <a:solidFill>
                  <a:schemeClr val="dk1"/>
                </a:solidFill>
                <a:latin typeface="Arial"/>
                <a:ea typeface="Arial"/>
                <a:cs typeface="Arial"/>
                <a:sym typeface="Arial"/>
              </a:defRPr>
            </a:lvl1pPr>
            <a:lvl2pPr marL="457200" marR="0" lvl="1"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2pPr>
            <a:lvl3pPr marL="914400" marR="0" lvl="2" indent="0" algn="l" rtl="0">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3pPr>
            <a:lvl4pPr marL="1371600" marR="0" lvl="3" indent="0"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4pPr>
            <a:lvl5pPr marL="1828800" marR="0" lvl="4" indent="0"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Arial"/>
                <a:ea typeface="Arial"/>
                <a:cs typeface="Arial"/>
                <a:sym typeface="Arial"/>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Arial"/>
                <a:ea typeface="Arial"/>
                <a:cs typeface="Arial"/>
                <a:sym typeface="Arial"/>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Arial"/>
                <a:ea typeface="Arial"/>
                <a:cs typeface="Arial"/>
                <a:sym typeface="Arial"/>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a:t>
            </a:fld>
            <a:endParaRPr lang="en-US" sz="1400" b="0" i="0" u="none">
              <a:solidFill>
                <a:schemeClr val="dk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81" name="Shape 81"/>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83" name="Shape 83"/>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a:t>
            </a:fld>
            <a:endParaRPr lang="en-US" sz="1400" b="0" i="0" u="none">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630237" y="365125"/>
            <a:ext cx="7886700" cy="1325562"/>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86" name="Shape 86"/>
          <p:cNvSpPr txBox="1">
            <a:spLocks noGrp="1"/>
          </p:cNvSpPr>
          <p:nvPr>
            <p:ph type="body" idx="1"/>
          </p:nvPr>
        </p:nvSpPr>
        <p:spPr>
          <a:xfrm>
            <a:off x="630237" y="1681163"/>
            <a:ext cx="3868737" cy="82391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87" name="Shape 87"/>
          <p:cNvSpPr txBox="1">
            <a:spLocks noGrp="1"/>
          </p:cNvSpPr>
          <p:nvPr>
            <p:ph type="body" idx="2"/>
          </p:nvPr>
        </p:nvSpPr>
        <p:spPr>
          <a:xfrm>
            <a:off x="630237" y="2505075"/>
            <a:ext cx="3868737" cy="3684588"/>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8" name="Shape 88"/>
          <p:cNvSpPr txBox="1">
            <a:spLocks noGrp="1"/>
          </p:cNvSpPr>
          <p:nvPr>
            <p:ph type="body" idx="3"/>
          </p:nvPr>
        </p:nvSpPr>
        <p:spPr>
          <a:xfrm>
            <a:off x="4629150" y="1681163"/>
            <a:ext cx="3887787" cy="82391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89" name="Shape 89"/>
          <p:cNvSpPr txBox="1">
            <a:spLocks noGrp="1"/>
          </p:cNvSpPr>
          <p:nvPr>
            <p:ph type="body" idx="4"/>
          </p:nvPr>
        </p:nvSpPr>
        <p:spPr>
          <a:xfrm>
            <a:off x="4629150" y="2505075"/>
            <a:ext cx="3887787" cy="3684588"/>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0" name="Shape 90"/>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91" name="Shape 91"/>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92" name="Shape 92"/>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a:t>
            </a:fld>
            <a:endParaRPr lang="en-US" sz="1400" b="0" i="0" u="none">
              <a:solidFill>
                <a:schemeClr val="dk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623887" y="1709738"/>
            <a:ext cx="7886700" cy="2852737"/>
          </a:xfrm>
          <a:prstGeom prst="rect">
            <a:avLst/>
          </a:prstGeom>
          <a:noFill/>
          <a:ln>
            <a:noFill/>
          </a:ln>
        </p:spPr>
        <p:txBody>
          <a:bodyPr lIns="91425" tIns="91425" rIns="91425" bIns="91425" anchor="b" anchorCtr="0"/>
          <a:lstStyle>
            <a:lvl1pPr marL="0" marR="0" lvl="0" indent="0" algn="ctr" rtl="0">
              <a:spcBef>
                <a:spcPts val="0"/>
              </a:spcBef>
              <a:spcAft>
                <a:spcPts val="0"/>
              </a:spcAft>
              <a:buNone/>
              <a:defRPr sz="60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95" name="Shape 95"/>
          <p:cNvSpPr txBox="1">
            <a:spLocks noGrp="1"/>
          </p:cNvSpPr>
          <p:nvPr>
            <p:ph type="body" idx="1"/>
          </p:nvPr>
        </p:nvSpPr>
        <p:spPr>
          <a:xfrm>
            <a:off x="623887" y="4589462"/>
            <a:ext cx="7886700" cy="1500187"/>
          </a:xfrm>
          <a:prstGeom prst="rect">
            <a:avLst/>
          </a:prstGeom>
          <a:noFill/>
          <a:ln>
            <a:noFill/>
          </a:ln>
        </p:spPr>
        <p:txBody>
          <a:bodyPr lIns="91425" tIns="91425" rIns="91425" bIns="91425" anchor="t" anchorCtr="0"/>
          <a:lstStyle>
            <a:lvl1pPr marL="0" marR="0" lvl="0" indent="0" algn="l" rtl="0">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1pPr>
            <a:lvl2pPr marL="457200" marR="0" lvl="1"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dk1"/>
              </a:buClr>
              <a:buFont typeface="Arial"/>
              <a:buNone/>
              <a:defRPr sz="1600" b="0"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Font typeface="Arial"/>
              <a:buNone/>
              <a:defRPr sz="1600" b="0" i="0" u="none" strike="noStrike" cap="none">
                <a:solidFill>
                  <a:schemeClr val="dk1"/>
                </a:solidFill>
                <a:latin typeface="Arial"/>
                <a:ea typeface="Arial"/>
                <a:cs typeface="Arial"/>
                <a:sym typeface="Arial"/>
              </a:defRPr>
            </a:lvl5pPr>
            <a:lvl6pPr marL="2286000" marR="0" lvl="5" indent="0" algn="l" rtl="0">
              <a:lnSpc>
                <a:spcPct val="90000"/>
              </a:lnSpc>
              <a:spcBef>
                <a:spcPts val="500"/>
              </a:spcBef>
              <a:buClr>
                <a:schemeClr val="dk1"/>
              </a:buClr>
              <a:buFont typeface="Arial"/>
              <a:buNone/>
              <a:defRPr sz="1600" b="0" i="0" u="none" strike="noStrike" cap="none">
                <a:solidFill>
                  <a:schemeClr val="dk1"/>
                </a:solidFill>
                <a:latin typeface="Arial"/>
                <a:ea typeface="Arial"/>
                <a:cs typeface="Arial"/>
                <a:sym typeface="Arial"/>
              </a:defRPr>
            </a:lvl6pPr>
            <a:lvl7pPr marL="2743200" marR="0" lvl="6" indent="0" algn="l" rtl="0">
              <a:lnSpc>
                <a:spcPct val="90000"/>
              </a:lnSpc>
              <a:spcBef>
                <a:spcPts val="500"/>
              </a:spcBef>
              <a:buClr>
                <a:schemeClr val="dk1"/>
              </a:buClr>
              <a:buFont typeface="Arial"/>
              <a:buNone/>
              <a:defRPr sz="1600" b="0" i="0" u="none" strike="noStrike" cap="none">
                <a:solidFill>
                  <a:schemeClr val="dk1"/>
                </a:solidFill>
                <a:latin typeface="Arial"/>
                <a:ea typeface="Arial"/>
                <a:cs typeface="Arial"/>
                <a:sym typeface="Arial"/>
              </a:defRPr>
            </a:lvl7pPr>
            <a:lvl8pPr marL="3200400" marR="0" lvl="7" indent="0" algn="l" rtl="0">
              <a:lnSpc>
                <a:spcPct val="90000"/>
              </a:lnSpc>
              <a:spcBef>
                <a:spcPts val="500"/>
              </a:spcBef>
              <a:buClr>
                <a:schemeClr val="dk1"/>
              </a:buClr>
              <a:buFont typeface="Arial"/>
              <a:buNone/>
              <a:defRPr sz="1600" b="0" i="0" u="none" strike="noStrike" cap="none">
                <a:solidFill>
                  <a:schemeClr val="dk1"/>
                </a:solidFill>
                <a:latin typeface="Arial"/>
                <a:ea typeface="Arial"/>
                <a:cs typeface="Arial"/>
                <a:sym typeface="Arial"/>
              </a:defRPr>
            </a:lvl8pPr>
            <a:lvl9pPr marL="3657600" marR="0" lvl="8" indent="0" algn="l" rtl="0">
              <a:lnSpc>
                <a:spcPct val="90000"/>
              </a:lnSpc>
              <a:spcBef>
                <a:spcPts val="500"/>
              </a:spcBef>
              <a:buClr>
                <a:schemeClr val="dk1"/>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96" name="Shape 96"/>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97" name="Shape 97"/>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98" name="Shape 98"/>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a:t>
            </a:fld>
            <a:endParaRPr lang="en-US" sz="1400" b="0" i="0" u="none">
              <a:solidFill>
                <a:schemeClr val="dk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23" name="Shape 23"/>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4" name="Shape 24"/>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25" name="Shape 25"/>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26" name="Shape 26"/>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7"/>
        <p:cNvGrpSpPr/>
        <p:nvPr/>
      </p:nvGrpSpPr>
      <p:grpSpPr>
        <a:xfrm>
          <a:off x="0" y="0"/>
          <a:ext cx="0" cy="0"/>
          <a:chOff x="0" y="0"/>
          <a:chExt cx="0" cy="0"/>
        </a:xfrm>
      </p:grpSpPr>
      <p:sp>
        <p:nvSpPr>
          <p:cNvPr id="28" name="Shape 28"/>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29" name="Shape 29"/>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30" name="Shape 30"/>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a:t>
            </a:fld>
            <a:endParaRPr lang="en-US" sz="1400" b="0" i="0" u="none">
              <a:solidFill>
                <a:schemeClr val="dk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33" name="Shape 33"/>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4" name="Shape 34"/>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37" name="Shape 37"/>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a:t>
            </a:fld>
            <a:endParaRPr lang="en-US" sz="1400" b="0" i="0" u="none">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40" name="Shape 40"/>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2"/>
          </p:nvPr>
        </p:nvSpPr>
        <p:spPr>
          <a:xfrm>
            <a:off x="4648200" y="1600200"/>
            <a:ext cx="4038599" cy="2185988"/>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body" idx="3"/>
          </p:nvPr>
        </p:nvSpPr>
        <p:spPr>
          <a:xfrm>
            <a:off x="4648200" y="3938587"/>
            <a:ext cx="4038599" cy="2187574"/>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a:t>
            </a:fld>
            <a:endParaRPr lang="en-US" sz="1400" b="0" i="0" u="none">
              <a:solidFill>
                <a:schemeClr val="dk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48" name="Shape 48"/>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9" name="Shape 49"/>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0" name="Shape 50"/>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51" name="Shape 51"/>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a:t>
            </a:fld>
            <a:endParaRPr lang="en-US" sz="1400" b="0" i="0" u="none">
              <a:solidFill>
                <a:schemeClr val="dk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53"/>
        <p:cNvGrpSpPr/>
        <p:nvPr/>
      </p:nvGrpSpPr>
      <p:grpSpPr>
        <a:xfrm>
          <a:off x="0" y="0"/>
          <a:ext cx="0" cy="0"/>
          <a:chOff x="0" y="0"/>
          <a:chExt cx="0" cy="0"/>
        </a:xfrm>
      </p:grpSpPr>
      <p:sp>
        <p:nvSpPr>
          <p:cNvPr id="54" name="Shape 54"/>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55" name="Shape 55"/>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a:t>
            </a:fld>
            <a:endParaRPr lang="en-US" sz="1400" b="0" i="0" u="none">
              <a:solidFill>
                <a:schemeClr val="dk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61" name="Shape 61"/>
          <p:cNvSpPr txBox="1">
            <a:spLocks noGrp="1"/>
          </p:cNvSpPr>
          <p:nvPr>
            <p:ph type="body" idx="1"/>
          </p:nvPr>
        </p:nvSpPr>
        <p:spPr>
          <a:xfrm rot="5400000">
            <a:off x="2309018" y="-251619"/>
            <a:ext cx="4525961" cy="82296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2" name="Shape 62"/>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a:t>
            </a:fld>
            <a:endParaRPr lang="en-US" sz="1400" b="0" i="0" u="none">
              <a:solidFill>
                <a:schemeClr val="dk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30237" y="457200"/>
            <a:ext cx="2949575" cy="1600199"/>
          </a:xfrm>
          <a:prstGeom prst="rect">
            <a:avLst/>
          </a:prstGeom>
          <a:noFill/>
          <a:ln>
            <a:noFill/>
          </a:ln>
        </p:spPr>
        <p:txBody>
          <a:bodyPr lIns="91425" tIns="91425" rIns="91425" bIns="91425" anchor="b" anchorCtr="0"/>
          <a:lstStyle>
            <a:lvl1pPr marL="0" marR="0" lvl="0" indent="0" algn="ctr" rtl="0">
              <a:spcBef>
                <a:spcPts val="0"/>
              </a:spcBef>
              <a:spcAft>
                <a:spcPts val="0"/>
              </a:spcAft>
              <a:buNone/>
              <a:defRPr sz="32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67" name="Shape 67"/>
          <p:cNvSpPr>
            <a:spLocks noGrp="1"/>
          </p:cNvSpPr>
          <p:nvPr>
            <p:ph type="pic" idx="2"/>
          </p:nvPr>
        </p:nvSpPr>
        <p:spPr>
          <a:xfrm>
            <a:off x="3887787" y="987425"/>
            <a:ext cx="4629150" cy="4873624"/>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68" name="Shape 68"/>
          <p:cNvSpPr txBox="1">
            <a:spLocks noGrp="1"/>
          </p:cNvSpPr>
          <p:nvPr>
            <p:ph type="body" idx="1"/>
          </p:nvPr>
        </p:nvSpPr>
        <p:spPr>
          <a:xfrm>
            <a:off x="630237" y="2057400"/>
            <a:ext cx="2949575" cy="3811588"/>
          </a:xfrm>
          <a:prstGeom prst="rect">
            <a:avLst/>
          </a:prstGeom>
          <a:noFill/>
          <a:ln>
            <a:noFill/>
          </a:ln>
        </p:spPr>
        <p:txBody>
          <a:bodyPr lIns="91425" tIns="91425" rIns="91425" bIns="91425" anchor="t" anchorCtr="0"/>
          <a:lstStyle>
            <a:lvl1pPr marL="0" marR="0" lvl="0" indent="0" algn="l" rtl="0">
              <a:spcBef>
                <a:spcPts val="320"/>
              </a:spcBef>
              <a:spcAft>
                <a:spcPts val="0"/>
              </a:spcAft>
              <a:buClr>
                <a:schemeClr val="dk1"/>
              </a:buClr>
              <a:buFont typeface="Arial"/>
              <a:buNone/>
              <a:defRPr sz="1600" b="0" i="0" u="none" strike="noStrike" cap="none">
                <a:solidFill>
                  <a:schemeClr val="dk1"/>
                </a:solidFill>
                <a:latin typeface="Arial"/>
                <a:ea typeface="Arial"/>
                <a:cs typeface="Arial"/>
                <a:sym typeface="Arial"/>
              </a:defRPr>
            </a:lvl1pPr>
            <a:lvl2pPr marL="457200" marR="0" lvl="1"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2pPr>
            <a:lvl3pPr marL="914400" marR="0" lvl="2" indent="0" algn="l" rtl="0">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3pPr>
            <a:lvl4pPr marL="1371600" marR="0" lvl="3" indent="0"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4pPr>
            <a:lvl5pPr marL="1828800" marR="0" lvl="4" indent="0"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Arial"/>
                <a:ea typeface="Arial"/>
                <a:cs typeface="Arial"/>
                <a:sym typeface="Arial"/>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Arial"/>
                <a:ea typeface="Arial"/>
                <a:cs typeface="Arial"/>
                <a:sym typeface="Arial"/>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Arial"/>
                <a:ea typeface="Arial"/>
                <a:cs typeface="Arial"/>
                <a:sym typeface="Arial"/>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Arial"/>
                <a:ea typeface="Arial"/>
                <a:cs typeface="Arial"/>
                <a:sym typeface="Arial"/>
              </a:defRPr>
            </a:lvl9pPr>
          </a:lstStyle>
          <a:p>
            <a:endParaRPr/>
          </a:p>
        </p:txBody>
      </p:sp>
      <p:sp>
        <p:nvSpPr>
          <p:cNvPr id="69" name="Shape 69"/>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a:t>
            </a:fld>
            <a:endParaRPr lang="en-US" sz="1400" b="0" i="0" u="none">
              <a:solidFill>
                <a:schemeClr val="dk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1" name="Shape 11"/>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Shape 12"/>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a:t>
            </a:fld>
            <a:endParaRPr lang="en-US" sz="14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btc.montana.edu/ceres/html/birthdayphases.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btc.montana.edu/ceres/html/birthdayphases.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nasm.si.edu/apollo30th/moontheater/phasepage2.html"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btc.montana.edu/ceres/html/birthdayphases.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btc.montana.edu/ceres/html/birthdayphases.html"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btc.montana.edu/ceres/html/birthdayphases.htm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btc.montana.edu/ceres/html/birthdayphases.html"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btc.montana.edu/ceres/html/birthdayphases.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btc.montana.edu/ceres/html/birthdayphases.html"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hyperlink" Target="http://www.opencourse.info/astronomy/introduction/04.motion_moon/moon_phases.gif"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www.nasm.si.edu/apollo30th/moontheater/phasepage4.htm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hyperlink" Target="http://www.nasm.si.edu/apollo30th/moontheater/phasepage4.html"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www.calvin.edu/~lmolnar/moon/images/phases.gif"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btc.montana.edu/ceres/html/birthdayphases.htm"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aa.usno.navy.mil/faq/docs/moon_phases.html" TargetMode="External"/><Relationship Id="rId4" Type="http://schemas.openxmlformats.org/officeDocument/2006/relationships/hyperlink" Target="http://www.astrosurf.com/cidadao/"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tarchild.gsfc.nasa.gov/docs/StarChild/solar_system_level2/moonlight.html"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hyperlink" Target="http://btc.montana.edu/ceres/html/birthdayphases.htm"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niehs.nih.gov/kids/lunar/why_phases.gif"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ctrTitle"/>
          </p:nvPr>
        </p:nvSpPr>
        <p:spPr>
          <a:xfrm>
            <a:off x="457200" y="2438400"/>
            <a:ext cx="7772400" cy="1470024"/>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7200" b="0" i="0" u="none" strike="noStrike" cap="none">
                <a:solidFill>
                  <a:schemeClr val="dk2"/>
                </a:solidFill>
                <a:latin typeface="Arial"/>
                <a:ea typeface="Arial"/>
                <a:cs typeface="Arial"/>
                <a:sym typeface="Arial"/>
              </a:rPr>
              <a:t>Moon </a:t>
            </a:r>
            <a:br>
              <a:rPr lang="en-US" sz="7200" b="0" i="0" u="none" strike="noStrike" cap="none">
                <a:solidFill>
                  <a:schemeClr val="dk2"/>
                </a:solidFill>
                <a:latin typeface="Arial"/>
                <a:ea typeface="Arial"/>
                <a:cs typeface="Arial"/>
                <a:sym typeface="Arial"/>
              </a:rPr>
            </a:br>
            <a:r>
              <a:rPr lang="en-US" sz="7200" b="0" i="0" u="none" strike="noStrike" cap="none">
                <a:solidFill>
                  <a:schemeClr val="dk2"/>
                </a:solidFill>
                <a:latin typeface="Arial"/>
                <a:ea typeface="Arial"/>
                <a:cs typeface="Arial"/>
                <a:sym typeface="Arial"/>
              </a:rPr>
              <a:t>Phases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457200" y="4572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800" b="1" i="0" u="none" strike="noStrike" cap="none" dirty="0">
                <a:solidFill>
                  <a:schemeClr val="tx1"/>
                </a:solidFill>
                <a:latin typeface="Arial"/>
                <a:ea typeface="Arial"/>
                <a:cs typeface="Arial"/>
                <a:sym typeface="Arial"/>
              </a:rPr>
              <a:t>New Moon</a:t>
            </a:r>
          </a:p>
        </p:txBody>
      </p:sp>
      <p:pic>
        <p:nvPicPr>
          <p:cNvPr id="170" name="Shape 170" descr="newmoon"/>
          <p:cNvPicPr preferRelativeResize="0">
            <a:picLocks noGrp="1"/>
          </p:cNvPicPr>
          <p:nvPr>
            <p:ph type="body" idx="1"/>
          </p:nvPr>
        </p:nvPicPr>
        <p:blipFill rotWithShape="1">
          <a:blip r:embed="rId3">
            <a:alphaModFix/>
          </a:blip>
          <a:srcRect l="30876" t="17593" r="32096" b="50923"/>
          <a:stretch/>
        </p:blipFill>
        <p:spPr>
          <a:xfrm>
            <a:off x="2667000" y="1828800"/>
            <a:ext cx="4030662" cy="4572000"/>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800" b="1" i="0" u="none" strike="noStrike" cap="none" dirty="0">
                <a:solidFill>
                  <a:schemeClr val="tx1"/>
                </a:solidFill>
                <a:latin typeface="Arial"/>
                <a:ea typeface="Arial"/>
                <a:cs typeface="Arial"/>
                <a:sym typeface="Arial"/>
              </a:rPr>
              <a:t>First Quarter Moon</a:t>
            </a:r>
          </a:p>
        </p:txBody>
      </p:sp>
      <p:sp>
        <p:nvSpPr>
          <p:cNvPr id="177" name="Shape 177"/>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ctr" rtl="0">
              <a:lnSpc>
                <a:spcPct val="100000"/>
              </a:lnSpc>
              <a:spcBef>
                <a:spcPts val="0"/>
              </a:spcBef>
              <a:spcAft>
                <a:spcPts val="0"/>
              </a:spcAft>
              <a:buClr>
                <a:schemeClr val="lt1"/>
              </a:buClr>
              <a:buSzPct val="25000"/>
              <a:buFont typeface="Arial"/>
              <a:buNone/>
            </a:pPr>
            <a:r>
              <a:rPr lang="en-US" sz="3200" b="0" i="0" u="none" strike="noStrike" cap="none" dirty="0">
                <a:solidFill>
                  <a:schemeClr val="tx1"/>
                </a:solidFill>
                <a:latin typeface="Arial"/>
                <a:ea typeface="Arial"/>
                <a:cs typeface="Arial"/>
                <a:sym typeface="Arial"/>
              </a:rPr>
              <a:t>The right half of the Moon appears lighted and the left side of the Moon appears dark.  During the time between the New Moon and the First Quarter Moon, the part of the Moon that appears lighted gets larger and larger every day, and will continue to grow until the Full Moon</a:t>
            </a:r>
            <a:r>
              <a:rPr lang="en-US" sz="3200" b="0" i="0" u="none" strike="noStrike" cap="none" dirty="0">
                <a:solidFill>
                  <a:schemeClr val="lt1"/>
                </a:solidFill>
                <a:latin typeface="Arial"/>
                <a:ea typeface="Arial"/>
                <a:cs typeface="Arial"/>
                <a:sym typeface="Arial"/>
              </a:rPr>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381000" y="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800" b="1" i="0" u="none" strike="noStrike" cap="none" dirty="0">
                <a:solidFill>
                  <a:schemeClr val="tx1"/>
                </a:solidFill>
                <a:latin typeface="Arial"/>
                <a:ea typeface="Arial"/>
                <a:cs typeface="Arial"/>
                <a:sym typeface="Arial"/>
              </a:rPr>
              <a:t>First Quarter Moon</a:t>
            </a:r>
          </a:p>
        </p:txBody>
      </p:sp>
      <p:pic>
        <p:nvPicPr>
          <p:cNvPr id="184" name="Shape 184" descr="FirstQtr"/>
          <p:cNvPicPr preferRelativeResize="0">
            <a:picLocks noGrp="1"/>
          </p:cNvPicPr>
          <p:nvPr>
            <p:ph type="body" idx="1"/>
          </p:nvPr>
        </p:nvPicPr>
        <p:blipFill rotWithShape="1">
          <a:blip r:embed="rId3">
            <a:alphaModFix/>
          </a:blip>
          <a:srcRect/>
          <a:stretch/>
        </p:blipFill>
        <p:spPr>
          <a:xfrm>
            <a:off x="2759075" y="1143000"/>
            <a:ext cx="3606800" cy="5410200"/>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800" b="1" i="0" u="none" strike="noStrike" cap="none" dirty="0">
                <a:solidFill>
                  <a:schemeClr val="tx1"/>
                </a:solidFill>
                <a:latin typeface="Arial"/>
                <a:ea typeface="Arial"/>
                <a:cs typeface="Arial"/>
                <a:sym typeface="Arial"/>
              </a:rPr>
              <a:t>Third (Last) Quarter Moon</a:t>
            </a:r>
          </a:p>
        </p:txBody>
      </p:sp>
      <p:sp>
        <p:nvSpPr>
          <p:cNvPr id="190" name="Shape 190"/>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ctr" rtl="0">
              <a:lnSpc>
                <a:spcPct val="100000"/>
              </a:lnSpc>
              <a:spcBef>
                <a:spcPts val="0"/>
              </a:spcBef>
              <a:spcAft>
                <a:spcPts val="0"/>
              </a:spcAft>
              <a:buClr>
                <a:schemeClr val="lt1"/>
              </a:buClr>
              <a:buSzPct val="25000"/>
              <a:buFont typeface="Arial"/>
              <a:buNone/>
            </a:pPr>
            <a:r>
              <a:rPr lang="en-US" sz="3200" b="0" i="0" u="none" strike="noStrike" cap="none" dirty="0">
                <a:solidFill>
                  <a:schemeClr val="tx1"/>
                </a:solidFill>
                <a:latin typeface="Arial"/>
                <a:ea typeface="Arial"/>
                <a:cs typeface="Arial"/>
                <a:sym typeface="Arial"/>
              </a:rPr>
              <a:t>Sometimes called Third Quarter.  The left half of the Moon appears lighted, and the right side of the Moon appears dark.  During the time between the Full Moon and the Last Quarter Moon, the part of the Moon that appears lighted gets smaller and smaller every day. It will continue to shrink until the New Moon, when the cycle starts all over again.</a:t>
            </a:r>
          </a:p>
          <a:p>
            <a:pPr marL="342900" marR="0" lvl="0" indent="-342900" algn="l" rtl="0">
              <a:lnSpc>
                <a:spcPct val="100000"/>
              </a:lnSpc>
              <a:spcBef>
                <a:spcPts val="640"/>
              </a:spcBef>
              <a:spcAft>
                <a:spcPts val="0"/>
              </a:spcAft>
              <a:buClr>
                <a:schemeClr val="dk1"/>
              </a:buClr>
              <a:buSzPct val="100000"/>
              <a:buFont typeface="Arial"/>
              <a:buNone/>
            </a:pPr>
            <a:endParaRPr sz="3200" b="0" i="0" u="none" strike="noStrike" cap="none" dirty="0">
              <a:solidFill>
                <a:schemeClr val="dk1"/>
              </a:solidFill>
              <a:latin typeface="Arial"/>
              <a:ea typeface="Arial"/>
              <a:cs typeface="Arial"/>
              <a:sym typeface="Arial"/>
            </a:endParaRPr>
          </a:p>
          <a:p>
            <a:pPr marL="342900" marR="0" lvl="0" indent="-342900" algn="l" rtl="0">
              <a:spcBef>
                <a:spcPts val="640"/>
              </a:spcBef>
              <a:spcAft>
                <a:spcPts val="0"/>
              </a:spcAft>
              <a:buClr>
                <a:schemeClr val="dk1"/>
              </a:buClr>
              <a:buSzPct val="100000"/>
              <a:buFont typeface="Arial"/>
              <a:buNone/>
            </a:pPr>
            <a:endParaRPr sz="32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800" b="1" i="0" u="none" strike="noStrike" cap="none" dirty="0" smtClean="0">
                <a:solidFill>
                  <a:schemeClr val="tx1"/>
                </a:solidFill>
                <a:latin typeface="Arial"/>
                <a:ea typeface="Arial"/>
                <a:cs typeface="Arial"/>
                <a:sym typeface="Arial"/>
              </a:rPr>
              <a:t>Third or Last </a:t>
            </a:r>
            <a:r>
              <a:rPr lang="en-US" sz="4800" b="1" i="0" u="none" strike="noStrike" cap="none" dirty="0">
                <a:solidFill>
                  <a:schemeClr val="tx1"/>
                </a:solidFill>
                <a:latin typeface="Arial"/>
                <a:ea typeface="Arial"/>
                <a:cs typeface="Arial"/>
                <a:sym typeface="Arial"/>
              </a:rPr>
              <a:t>Quarter Moon</a:t>
            </a:r>
          </a:p>
        </p:txBody>
      </p:sp>
      <p:pic>
        <p:nvPicPr>
          <p:cNvPr id="196" name="Shape 196" descr="2001-06-13-quarter-moon"/>
          <p:cNvPicPr preferRelativeResize="0">
            <a:picLocks noGrp="1"/>
          </p:cNvPicPr>
          <p:nvPr>
            <p:ph type="body" idx="1"/>
          </p:nvPr>
        </p:nvPicPr>
        <p:blipFill rotWithShape="1">
          <a:blip r:embed="rId3">
            <a:alphaModFix/>
          </a:blip>
          <a:srcRect/>
          <a:stretch/>
        </p:blipFill>
        <p:spPr>
          <a:xfrm>
            <a:off x="2057400" y="1600200"/>
            <a:ext cx="4622800" cy="4648199"/>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800" b="1" i="0" u="none" strike="noStrike" cap="none" dirty="0">
                <a:solidFill>
                  <a:schemeClr val="tx1"/>
                </a:solidFill>
                <a:latin typeface="Arial"/>
                <a:ea typeface="Arial"/>
                <a:cs typeface="Arial"/>
                <a:sym typeface="Arial"/>
              </a:rPr>
              <a:t>Full Moon</a:t>
            </a:r>
          </a:p>
        </p:txBody>
      </p:sp>
      <p:sp>
        <p:nvSpPr>
          <p:cNvPr id="202" name="Shape 202"/>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ctr" rtl="0">
              <a:lnSpc>
                <a:spcPct val="100000"/>
              </a:lnSpc>
              <a:spcBef>
                <a:spcPts val="0"/>
              </a:spcBef>
              <a:spcAft>
                <a:spcPts val="0"/>
              </a:spcAft>
              <a:buClr>
                <a:schemeClr val="lt1"/>
              </a:buClr>
              <a:buSzPct val="25000"/>
              <a:buFont typeface="Arial"/>
              <a:buNone/>
            </a:pPr>
            <a:r>
              <a:rPr lang="en-US" sz="3200" b="0" i="0" u="none" strike="noStrike" cap="none" dirty="0">
                <a:solidFill>
                  <a:schemeClr val="tx1"/>
                </a:solidFill>
                <a:latin typeface="Arial"/>
                <a:ea typeface="Arial"/>
                <a:cs typeface="Arial"/>
                <a:sym typeface="Arial"/>
              </a:rPr>
              <a:t>The lighted side of the Moon faces the Earth.  This means that the Earth, Sun, and Moon are nearly in a straight line, with the Earth in the middle.  The Moon that we see is very bright from the sunlight reflecting off it.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800" b="1" i="0" u="none" strike="noStrike" cap="none" dirty="0">
                <a:solidFill>
                  <a:schemeClr val="tx1"/>
                </a:solidFill>
                <a:latin typeface="Arial"/>
                <a:ea typeface="Arial"/>
                <a:cs typeface="Arial"/>
                <a:sym typeface="Arial"/>
              </a:rPr>
              <a:t>Full Moon</a:t>
            </a:r>
          </a:p>
        </p:txBody>
      </p:sp>
      <p:pic>
        <p:nvPicPr>
          <p:cNvPr id="208" name="Shape 208" descr="pm3-full-moon"/>
          <p:cNvPicPr preferRelativeResize="0">
            <a:picLocks noGrp="1"/>
          </p:cNvPicPr>
          <p:nvPr>
            <p:ph type="body" idx="1"/>
          </p:nvPr>
        </p:nvPicPr>
        <p:blipFill rotWithShape="1">
          <a:blip r:embed="rId3">
            <a:alphaModFix/>
          </a:blip>
          <a:srcRect/>
          <a:stretch/>
        </p:blipFill>
        <p:spPr>
          <a:xfrm>
            <a:off x="2305050" y="1600200"/>
            <a:ext cx="4533899" cy="4525961"/>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533400" y="12192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400" b="1" i="0" u="none" strike="noStrike" cap="none" dirty="0">
                <a:solidFill>
                  <a:schemeClr val="tx1"/>
                </a:solidFill>
                <a:latin typeface="Arial"/>
                <a:ea typeface="Arial"/>
                <a:cs typeface="Arial"/>
                <a:sym typeface="Arial"/>
              </a:rPr>
              <a:t>There are also four other phases of the Moon sometimes used.</a:t>
            </a:r>
          </a:p>
        </p:txBody>
      </p:sp>
      <p:pic>
        <p:nvPicPr>
          <p:cNvPr id="214" name="Shape 214" descr="j0083175[1]"/>
          <p:cNvPicPr preferRelativeResize="0">
            <a:picLocks noGrp="1"/>
          </p:cNvPicPr>
          <p:nvPr>
            <p:ph type="body" idx="1"/>
          </p:nvPr>
        </p:nvPicPr>
        <p:blipFill rotWithShape="1">
          <a:blip r:embed="rId3">
            <a:alphaModFix/>
          </a:blip>
          <a:srcRect/>
          <a:stretch/>
        </p:blipFill>
        <p:spPr>
          <a:xfrm>
            <a:off x="2971800" y="3200400"/>
            <a:ext cx="3124199" cy="3063874"/>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800" b="1" i="0" u="none" strike="noStrike" cap="none" dirty="0">
                <a:solidFill>
                  <a:schemeClr val="tx1"/>
                </a:solidFill>
                <a:latin typeface="Arial"/>
                <a:ea typeface="Arial"/>
                <a:cs typeface="Arial"/>
                <a:sym typeface="Arial"/>
              </a:rPr>
              <a:t>Waxing Crescent Moon</a:t>
            </a:r>
          </a:p>
        </p:txBody>
      </p:sp>
      <p:sp>
        <p:nvSpPr>
          <p:cNvPr id="221" name="Shape 221"/>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ctr" rtl="0">
              <a:lnSpc>
                <a:spcPct val="100000"/>
              </a:lnSpc>
              <a:spcBef>
                <a:spcPts val="0"/>
              </a:spcBef>
              <a:spcAft>
                <a:spcPts val="0"/>
              </a:spcAft>
              <a:buClr>
                <a:schemeClr val="lt1"/>
              </a:buClr>
              <a:buSzPct val="25000"/>
              <a:buFont typeface="Arial"/>
              <a:buNone/>
            </a:pPr>
            <a:r>
              <a:rPr lang="en-US" sz="3200" b="0" i="0" u="none" strike="noStrike" cap="none" dirty="0">
                <a:solidFill>
                  <a:schemeClr val="tx1"/>
                </a:solidFill>
                <a:latin typeface="Arial"/>
                <a:ea typeface="Arial"/>
                <a:cs typeface="Arial"/>
                <a:sym typeface="Arial"/>
              </a:rPr>
              <a:t>This Moon can be seen after the New Moon, but before the First Quarter Moon.  The crescent will grow larger and larger every day, until the Moon looks like the First Quarter Moon. </a:t>
            </a:r>
          </a:p>
          <a:p>
            <a:pPr marL="342900" marR="0" lvl="0" indent="-342900" algn="ctr" rtl="0">
              <a:lnSpc>
                <a:spcPct val="100000"/>
              </a:lnSpc>
              <a:spcBef>
                <a:spcPts val="640"/>
              </a:spcBef>
              <a:spcAft>
                <a:spcPts val="0"/>
              </a:spcAft>
              <a:buClr>
                <a:schemeClr val="dk1"/>
              </a:buClr>
              <a:buSzPct val="25000"/>
              <a:buFont typeface="Arial"/>
              <a:buNone/>
            </a:pPr>
            <a:endParaRPr sz="3200" b="0" i="0" u="none" strike="noStrike" cap="none" dirty="0">
              <a:solidFill>
                <a:schemeClr val="tx1"/>
              </a:solidFill>
              <a:latin typeface="Arial"/>
              <a:ea typeface="Arial"/>
              <a:cs typeface="Arial"/>
              <a:sym typeface="Arial"/>
            </a:endParaRPr>
          </a:p>
          <a:p>
            <a:pPr marL="342900" marR="0" lvl="0" indent="-342900" algn="ctr" rtl="0">
              <a:lnSpc>
                <a:spcPct val="100000"/>
              </a:lnSpc>
              <a:spcBef>
                <a:spcPts val="640"/>
              </a:spcBef>
              <a:spcAft>
                <a:spcPts val="0"/>
              </a:spcAft>
              <a:buClr>
                <a:schemeClr val="lt1"/>
              </a:buClr>
              <a:buSzPct val="25000"/>
              <a:buFont typeface="Arial"/>
              <a:buNone/>
            </a:pPr>
            <a:r>
              <a:rPr lang="en-US" sz="3200" b="0" i="0" u="none" strike="noStrike" cap="none" dirty="0">
                <a:solidFill>
                  <a:schemeClr val="tx1"/>
                </a:solidFill>
                <a:latin typeface="Arial"/>
                <a:ea typeface="Arial"/>
                <a:cs typeface="Arial"/>
                <a:sym typeface="Arial"/>
              </a:rPr>
              <a:t>("Waxing" means increasing, or growing larger.) </a:t>
            </a:r>
          </a:p>
        </p:txBody>
      </p:sp>
      <p:sp>
        <p:nvSpPr>
          <p:cNvPr id="222" name="Shape 222"/>
          <p:cNvSpPr txBox="1"/>
          <p:nvPr/>
        </p:nvSpPr>
        <p:spPr>
          <a:xfrm>
            <a:off x="457200" y="6172200"/>
            <a:ext cx="731520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23" name="Shape 223"/>
          <p:cNvSpPr txBox="1"/>
          <p:nvPr/>
        </p:nvSpPr>
        <p:spPr>
          <a:xfrm>
            <a:off x="304800" y="6172200"/>
            <a:ext cx="7010400" cy="2746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sng">
                <a:solidFill>
                  <a:schemeClr val="hlink"/>
                </a:solidFill>
                <a:latin typeface="Arial"/>
                <a:ea typeface="Arial"/>
                <a:cs typeface="Arial"/>
                <a:sym typeface="Arial"/>
                <a:hlinkClick r:id="rId3"/>
              </a:rPr>
              <a:t>http://btc.montana.edu/ceres/html/birthdayphases.html</a:t>
            </a:r>
            <a:r>
              <a:rPr lang="en-US" sz="1200" b="0" i="0" u="none">
                <a:solidFill>
                  <a:schemeClr val="dk1"/>
                </a:solidFill>
                <a:latin typeface="Arial"/>
                <a:ea typeface="Arial"/>
                <a:cs typeface="Arial"/>
                <a:sym typeface="Arial"/>
              </a:rPr>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800" b="1" i="0" u="none" strike="noStrike" cap="none" dirty="0">
                <a:solidFill>
                  <a:schemeClr val="tx1"/>
                </a:solidFill>
                <a:latin typeface="Arial"/>
                <a:ea typeface="Arial"/>
                <a:cs typeface="Arial"/>
                <a:sym typeface="Arial"/>
              </a:rPr>
              <a:t>Waxing Crescent Moon</a:t>
            </a:r>
          </a:p>
        </p:txBody>
      </p:sp>
      <p:pic>
        <p:nvPicPr>
          <p:cNvPr id="230" name="Shape 230" descr="waxingc"/>
          <p:cNvPicPr preferRelativeResize="0">
            <a:picLocks noGrp="1"/>
          </p:cNvPicPr>
          <p:nvPr>
            <p:ph type="body" idx="1"/>
          </p:nvPr>
        </p:nvPicPr>
        <p:blipFill rotWithShape="1">
          <a:blip r:embed="rId3">
            <a:alphaModFix/>
          </a:blip>
          <a:srcRect/>
          <a:stretch/>
        </p:blipFill>
        <p:spPr>
          <a:xfrm>
            <a:off x="2667000" y="1676400"/>
            <a:ext cx="3829050" cy="3829050"/>
          </a:xfrm>
          <a:prstGeom prst="rect">
            <a:avLst/>
          </a:prstGeom>
          <a:noFill/>
          <a:ln>
            <a:noFill/>
          </a:ln>
        </p:spPr>
      </p:pic>
      <p:sp>
        <p:nvSpPr>
          <p:cNvPr id="231" name="Shape 231"/>
          <p:cNvSpPr txBox="1"/>
          <p:nvPr/>
        </p:nvSpPr>
        <p:spPr>
          <a:xfrm>
            <a:off x="304800" y="6172200"/>
            <a:ext cx="7848599"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32" name="Shape 232"/>
          <p:cNvSpPr txBox="1"/>
          <p:nvPr/>
        </p:nvSpPr>
        <p:spPr>
          <a:xfrm>
            <a:off x="0" y="6248400"/>
            <a:ext cx="7239000" cy="2746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sng">
                <a:solidFill>
                  <a:schemeClr val="hlink"/>
                </a:solidFill>
                <a:latin typeface="Arial"/>
                <a:ea typeface="Arial"/>
                <a:cs typeface="Arial"/>
                <a:sym typeface="Arial"/>
                <a:hlinkClick r:id="rId4"/>
              </a:rPr>
              <a:t>http://btc.montana.edu/ceres/html/birthdayphases.html</a:t>
            </a:r>
            <a:r>
              <a:rPr lang="en-US" sz="1200" b="0" i="0" u="none">
                <a:solidFill>
                  <a:schemeClr val="dk1"/>
                </a:solidFill>
                <a:latin typeface="Arial"/>
                <a:ea typeface="Arial"/>
                <a:cs typeface="Arial"/>
                <a:sym typeface="Arial"/>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304800" y="152400"/>
            <a:ext cx="8458200" cy="2057400"/>
          </a:xfrm>
          <a:prstGeom prst="rect">
            <a:avLst/>
          </a:prstGeom>
          <a:noFill/>
          <a:ln>
            <a:solidFill>
              <a:schemeClr val="tx1"/>
            </a:solid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3600" b="0" i="0" u="none" strike="noStrike" cap="none" dirty="0" smtClean="0">
                <a:solidFill>
                  <a:schemeClr val="tx1"/>
                </a:solidFill>
                <a:latin typeface="Arial"/>
                <a:ea typeface="Arial"/>
                <a:cs typeface="Arial"/>
                <a:sym typeface="Arial"/>
              </a:rPr>
              <a:t>Half </a:t>
            </a:r>
            <a:r>
              <a:rPr lang="en-US" sz="3600" b="0" i="0" u="none" strike="noStrike" cap="none" dirty="0">
                <a:solidFill>
                  <a:schemeClr val="tx1"/>
                </a:solidFill>
                <a:latin typeface="Arial"/>
                <a:ea typeface="Arial"/>
                <a:cs typeface="Arial"/>
                <a:sym typeface="Arial"/>
              </a:rPr>
              <a:t>of the Moon is always lit up by the sun. As the Moon orbits the Earth, we see different parts of the lighted area.</a:t>
            </a:r>
            <a:r>
              <a:rPr lang="en-US" sz="4000" b="0" i="0" u="none" strike="noStrike" cap="none" dirty="0">
                <a:solidFill>
                  <a:schemeClr val="tx1"/>
                </a:solidFill>
                <a:latin typeface="Arial"/>
                <a:ea typeface="Arial"/>
                <a:cs typeface="Arial"/>
                <a:sym typeface="Arial"/>
              </a:rPr>
              <a:t> </a:t>
            </a:r>
          </a:p>
        </p:txBody>
      </p:sp>
      <p:pic>
        <p:nvPicPr>
          <p:cNvPr id="109" name="Shape 109" descr="1"/>
          <p:cNvPicPr preferRelativeResize="0">
            <a:picLocks noGrp="1"/>
          </p:cNvPicPr>
          <p:nvPr>
            <p:ph type="body" idx="1"/>
          </p:nvPr>
        </p:nvPicPr>
        <p:blipFill rotWithShape="1">
          <a:blip r:embed="rId3">
            <a:alphaModFix/>
          </a:blip>
          <a:srcRect/>
          <a:stretch/>
        </p:blipFill>
        <p:spPr>
          <a:xfrm>
            <a:off x="1295400" y="2514600"/>
            <a:ext cx="6635700" cy="3600300"/>
          </a:xfrm>
          <a:prstGeom prst="rect">
            <a:avLst/>
          </a:prstGeom>
          <a:noFill/>
          <a:ln>
            <a:noFill/>
          </a:ln>
        </p:spPr>
      </p:pic>
      <p:sp>
        <p:nvSpPr>
          <p:cNvPr id="110" name="Shape 110"/>
          <p:cNvSpPr txBox="1"/>
          <p:nvPr/>
        </p:nvSpPr>
        <p:spPr>
          <a:xfrm>
            <a:off x="304800" y="6248400"/>
            <a:ext cx="5333999"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11" name="Shape 111"/>
          <p:cNvSpPr txBox="1"/>
          <p:nvPr/>
        </p:nvSpPr>
        <p:spPr>
          <a:xfrm>
            <a:off x="304800" y="6324600"/>
            <a:ext cx="7696199" cy="2746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FF99"/>
              </a:buClr>
              <a:buSzPct val="25000"/>
              <a:buFont typeface="Arial"/>
              <a:buNone/>
            </a:pPr>
            <a:r>
              <a:rPr lang="en-US" sz="1200" b="0" i="0" u="sng">
                <a:solidFill>
                  <a:schemeClr val="hlink"/>
                </a:solidFill>
                <a:latin typeface="Arial"/>
                <a:ea typeface="Arial"/>
                <a:cs typeface="Arial"/>
                <a:sym typeface="Arial"/>
                <a:hlinkClick r:id="rId4"/>
              </a:rPr>
              <a:t>http://www.nasm.si.edu/apollo30th/moontheater/phasepage2.html</a:t>
            </a:r>
            <a:r>
              <a:rPr lang="en-US" sz="1200" b="0" i="0" u="none">
                <a:solidFill>
                  <a:srgbClr val="FFFF99"/>
                </a:solidFill>
                <a:latin typeface="Arial"/>
                <a:ea typeface="Arial"/>
                <a:cs typeface="Arial"/>
                <a:sym typeface="Arial"/>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800" b="1" i="0" u="none" strike="noStrike" cap="none" dirty="0">
                <a:solidFill>
                  <a:schemeClr val="tx1"/>
                </a:solidFill>
                <a:latin typeface="Arial"/>
                <a:ea typeface="Arial"/>
                <a:cs typeface="Arial"/>
                <a:sym typeface="Arial"/>
              </a:rPr>
              <a:t>Waxing Gibbous Moon</a:t>
            </a:r>
          </a:p>
        </p:txBody>
      </p:sp>
      <p:sp>
        <p:nvSpPr>
          <p:cNvPr id="238" name="Shape 238"/>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ctr" rtl="0">
              <a:lnSpc>
                <a:spcPct val="100000"/>
              </a:lnSpc>
              <a:spcBef>
                <a:spcPts val="0"/>
              </a:spcBef>
              <a:spcAft>
                <a:spcPts val="0"/>
              </a:spcAft>
              <a:buClr>
                <a:schemeClr val="lt1"/>
              </a:buClr>
              <a:buSzPct val="25000"/>
              <a:buFont typeface="Arial"/>
              <a:buNone/>
            </a:pPr>
            <a:r>
              <a:rPr lang="en-US" sz="3200" b="0" i="0" u="none" strike="noStrike" cap="none" dirty="0">
                <a:solidFill>
                  <a:schemeClr val="tx1"/>
                </a:solidFill>
                <a:latin typeface="Arial"/>
                <a:ea typeface="Arial"/>
                <a:cs typeface="Arial"/>
                <a:sym typeface="Arial"/>
              </a:rPr>
              <a:t>This Moon can be seen after the First Quarter Moon, but before the Full Moon.  The amount of the Moon that we can see will grow larger and larger every day.  ("Waxing" means increasing, or growing larger.) </a:t>
            </a:r>
          </a:p>
        </p:txBody>
      </p:sp>
      <p:sp>
        <p:nvSpPr>
          <p:cNvPr id="239" name="Shape 239"/>
          <p:cNvSpPr txBox="1"/>
          <p:nvPr/>
        </p:nvSpPr>
        <p:spPr>
          <a:xfrm>
            <a:off x="304800" y="6019800"/>
            <a:ext cx="723900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sng">
                <a:solidFill>
                  <a:schemeClr val="hlink"/>
                </a:solidFill>
                <a:latin typeface="Arial"/>
                <a:ea typeface="Arial"/>
                <a:cs typeface="Arial"/>
                <a:sym typeface="Arial"/>
                <a:hlinkClick r:id="rId3"/>
              </a:rPr>
              <a:t>http://btc.montana.edu/ceres/html/birthdayphases.html</a:t>
            </a:r>
            <a:r>
              <a:rPr lang="en-US" sz="1800" b="0" i="0" u="none">
                <a:solidFill>
                  <a:schemeClr val="dk1"/>
                </a:solidFill>
                <a:latin typeface="Arial"/>
                <a:ea typeface="Arial"/>
                <a:cs typeface="Arial"/>
                <a:sym typeface="Arial"/>
              </a:rPr>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800" b="1" i="0" u="none" strike="noStrike" cap="none" dirty="0">
                <a:solidFill>
                  <a:schemeClr val="tx1"/>
                </a:solidFill>
                <a:latin typeface="Arial"/>
                <a:ea typeface="Arial"/>
                <a:cs typeface="Arial"/>
                <a:sym typeface="Arial"/>
              </a:rPr>
              <a:t>Waxing Gibbous Moon</a:t>
            </a:r>
          </a:p>
        </p:txBody>
      </p:sp>
      <p:pic>
        <p:nvPicPr>
          <p:cNvPr id="246" name="Shape 246" descr="waxingg"/>
          <p:cNvPicPr preferRelativeResize="0">
            <a:picLocks noGrp="1"/>
          </p:cNvPicPr>
          <p:nvPr>
            <p:ph type="body" idx="1"/>
          </p:nvPr>
        </p:nvPicPr>
        <p:blipFill rotWithShape="1">
          <a:blip r:embed="rId3">
            <a:alphaModFix/>
          </a:blip>
          <a:srcRect/>
          <a:stretch/>
        </p:blipFill>
        <p:spPr>
          <a:xfrm>
            <a:off x="2971800" y="1981200"/>
            <a:ext cx="3048000" cy="3048000"/>
          </a:xfrm>
          <a:prstGeom prst="rect">
            <a:avLst/>
          </a:prstGeom>
          <a:noFill/>
          <a:ln>
            <a:noFill/>
          </a:ln>
        </p:spPr>
      </p:pic>
      <p:sp>
        <p:nvSpPr>
          <p:cNvPr id="247" name="Shape 247"/>
          <p:cNvSpPr txBox="1"/>
          <p:nvPr/>
        </p:nvSpPr>
        <p:spPr>
          <a:xfrm>
            <a:off x="228600" y="6324600"/>
            <a:ext cx="8229600" cy="2746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sng">
                <a:solidFill>
                  <a:schemeClr val="hlink"/>
                </a:solidFill>
                <a:latin typeface="Arial"/>
                <a:ea typeface="Arial"/>
                <a:cs typeface="Arial"/>
                <a:sym typeface="Arial"/>
                <a:hlinkClick r:id="rId4"/>
              </a:rPr>
              <a:t>http://btc.montana.edu/ceres/html/birthdayphases.html</a:t>
            </a:r>
            <a:r>
              <a:rPr lang="en-US" sz="1200" b="0" i="0" u="none">
                <a:solidFill>
                  <a:schemeClr val="dk1"/>
                </a:solidFill>
                <a:latin typeface="Arial"/>
                <a:ea typeface="Arial"/>
                <a:cs typeface="Arial"/>
                <a:sym typeface="Arial"/>
              </a:rPr>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800" b="1" i="0" u="none" strike="noStrike" cap="none" dirty="0">
                <a:solidFill>
                  <a:schemeClr val="tx1"/>
                </a:solidFill>
                <a:latin typeface="Arial"/>
                <a:ea typeface="Arial"/>
                <a:cs typeface="Arial"/>
                <a:sym typeface="Arial"/>
              </a:rPr>
              <a:t>Waning Gibbous Moon</a:t>
            </a:r>
          </a:p>
        </p:txBody>
      </p:sp>
      <p:sp>
        <p:nvSpPr>
          <p:cNvPr id="253" name="Shape 253"/>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ctr" rtl="0">
              <a:lnSpc>
                <a:spcPct val="100000"/>
              </a:lnSpc>
              <a:spcBef>
                <a:spcPts val="0"/>
              </a:spcBef>
              <a:spcAft>
                <a:spcPts val="0"/>
              </a:spcAft>
              <a:buClr>
                <a:schemeClr val="lt1"/>
              </a:buClr>
              <a:buSzPct val="25000"/>
              <a:buFont typeface="Arial"/>
              <a:buNone/>
            </a:pPr>
            <a:r>
              <a:rPr lang="en-US" sz="3200" b="0" i="0" u="none" strike="noStrike" cap="none" dirty="0">
                <a:solidFill>
                  <a:schemeClr val="tx1"/>
                </a:solidFill>
                <a:latin typeface="Arial"/>
                <a:ea typeface="Arial"/>
                <a:cs typeface="Arial"/>
                <a:sym typeface="Arial"/>
              </a:rPr>
              <a:t>This Moon can be seen after the Full Moon, but before the Last Quarter Moon.  The amount of the Moon that we can see will grow smaller and smaller every day. ("Waning" means decreasing, or growing smaller.) </a:t>
            </a:r>
          </a:p>
        </p:txBody>
      </p:sp>
      <p:sp>
        <p:nvSpPr>
          <p:cNvPr id="254" name="Shape 254"/>
          <p:cNvSpPr txBox="1"/>
          <p:nvPr/>
        </p:nvSpPr>
        <p:spPr>
          <a:xfrm>
            <a:off x="228600" y="6019800"/>
            <a:ext cx="7772400" cy="2746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sng">
                <a:solidFill>
                  <a:schemeClr val="hlink"/>
                </a:solidFill>
                <a:latin typeface="Arial"/>
                <a:ea typeface="Arial"/>
                <a:cs typeface="Arial"/>
                <a:sym typeface="Arial"/>
                <a:hlinkClick r:id="rId3"/>
              </a:rPr>
              <a:t>http://btc.montana.edu/ceres/html/birthdayphases.html</a:t>
            </a:r>
            <a:r>
              <a:rPr lang="en-US" sz="1200" b="0" i="0" u="none">
                <a:solidFill>
                  <a:schemeClr val="dk1"/>
                </a:solidFill>
                <a:latin typeface="Arial"/>
                <a:ea typeface="Arial"/>
                <a:cs typeface="Arial"/>
                <a:sym typeface="Arial"/>
              </a:rPr>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800" b="1" i="0" u="none" strike="noStrike" cap="none" dirty="0">
                <a:solidFill>
                  <a:schemeClr val="tx1"/>
                </a:solidFill>
                <a:latin typeface="Arial"/>
                <a:ea typeface="Arial"/>
                <a:cs typeface="Arial"/>
                <a:sym typeface="Arial"/>
              </a:rPr>
              <a:t>Waning Gibbous Moon</a:t>
            </a:r>
          </a:p>
        </p:txBody>
      </p:sp>
      <p:pic>
        <p:nvPicPr>
          <p:cNvPr id="261" name="Shape 261" descr="waningg"/>
          <p:cNvPicPr preferRelativeResize="0">
            <a:picLocks noGrp="1"/>
          </p:cNvPicPr>
          <p:nvPr>
            <p:ph type="body" idx="1"/>
          </p:nvPr>
        </p:nvPicPr>
        <p:blipFill rotWithShape="1">
          <a:blip r:embed="rId3">
            <a:alphaModFix/>
          </a:blip>
          <a:srcRect/>
          <a:stretch/>
        </p:blipFill>
        <p:spPr>
          <a:xfrm>
            <a:off x="2971800" y="1828800"/>
            <a:ext cx="3505200" cy="3505200"/>
          </a:xfrm>
          <a:prstGeom prst="rect">
            <a:avLst/>
          </a:prstGeom>
          <a:noFill/>
          <a:ln>
            <a:noFill/>
          </a:ln>
        </p:spPr>
      </p:pic>
      <p:sp>
        <p:nvSpPr>
          <p:cNvPr id="262" name="Shape 262"/>
          <p:cNvSpPr txBox="1"/>
          <p:nvPr/>
        </p:nvSpPr>
        <p:spPr>
          <a:xfrm>
            <a:off x="381000" y="6172200"/>
            <a:ext cx="6705599"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3" name="Shape 263"/>
          <p:cNvSpPr txBox="1"/>
          <p:nvPr/>
        </p:nvSpPr>
        <p:spPr>
          <a:xfrm>
            <a:off x="304800" y="6172200"/>
            <a:ext cx="6553200" cy="2746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sng">
                <a:solidFill>
                  <a:schemeClr val="hlink"/>
                </a:solidFill>
                <a:latin typeface="Arial"/>
                <a:ea typeface="Arial"/>
                <a:cs typeface="Arial"/>
                <a:sym typeface="Arial"/>
                <a:hlinkClick r:id="rId4"/>
              </a:rPr>
              <a:t>http://btc.montana.edu/ceres/html/birthdayphases.html</a:t>
            </a:r>
            <a:r>
              <a:rPr lang="en-US" sz="1200" b="0" i="0" u="none">
                <a:solidFill>
                  <a:schemeClr val="dk1"/>
                </a:solidFill>
                <a:latin typeface="Arial"/>
                <a:ea typeface="Arial"/>
                <a:cs typeface="Arial"/>
                <a:sym typeface="Arial"/>
              </a:rPr>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800" b="1" i="0" u="none" strike="noStrike" cap="none" dirty="0">
                <a:solidFill>
                  <a:schemeClr val="tx1"/>
                </a:solidFill>
                <a:latin typeface="Arial"/>
                <a:ea typeface="Arial"/>
                <a:cs typeface="Arial"/>
                <a:sym typeface="Arial"/>
              </a:rPr>
              <a:t>Waning Crescent Moon</a:t>
            </a:r>
          </a:p>
        </p:txBody>
      </p:sp>
      <p:sp>
        <p:nvSpPr>
          <p:cNvPr id="270" name="Shape 270"/>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ctr" rtl="0">
              <a:lnSpc>
                <a:spcPct val="100000"/>
              </a:lnSpc>
              <a:spcBef>
                <a:spcPts val="0"/>
              </a:spcBef>
              <a:spcAft>
                <a:spcPts val="0"/>
              </a:spcAft>
              <a:buClr>
                <a:schemeClr val="lt1"/>
              </a:buClr>
              <a:buSzPct val="25000"/>
              <a:buFont typeface="Arial"/>
              <a:buNone/>
            </a:pPr>
            <a:r>
              <a:rPr lang="en-US" sz="3200" b="0" i="0" u="none" strike="noStrike" cap="none" dirty="0">
                <a:solidFill>
                  <a:schemeClr val="tx1"/>
                </a:solidFill>
                <a:latin typeface="Arial"/>
                <a:ea typeface="Arial"/>
                <a:cs typeface="Arial"/>
                <a:sym typeface="Arial"/>
              </a:rPr>
              <a:t>This Moon can be seen after the Last Quarter Moon and before the New Moon.  The crescent will grow smaller and smaller every day, until the Moon looks like the New Moon. </a:t>
            </a:r>
          </a:p>
          <a:p>
            <a:pPr marL="342900" marR="0" lvl="0" indent="-342900" algn="ctr" rtl="0">
              <a:lnSpc>
                <a:spcPct val="100000"/>
              </a:lnSpc>
              <a:spcBef>
                <a:spcPts val="640"/>
              </a:spcBef>
              <a:spcAft>
                <a:spcPts val="0"/>
              </a:spcAft>
              <a:buClr>
                <a:schemeClr val="lt1"/>
              </a:buClr>
              <a:buSzPct val="25000"/>
              <a:buFont typeface="Arial"/>
              <a:buNone/>
            </a:pPr>
            <a:r>
              <a:rPr lang="en-US" sz="3200" b="0" i="0" u="none" strike="noStrike" cap="none" dirty="0">
                <a:solidFill>
                  <a:schemeClr val="tx1"/>
                </a:solidFill>
                <a:latin typeface="Arial"/>
                <a:ea typeface="Arial"/>
                <a:cs typeface="Arial"/>
                <a:sym typeface="Arial"/>
              </a:rPr>
              <a:t>("Waning" means decreasing, or growing smaller.) </a:t>
            </a:r>
          </a:p>
        </p:txBody>
      </p:sp>
      <p:sp>
        <p:nvSpPr>
          <p:cNvPr id="271" name="Shape 271"/>
          <p:cNvSpPr txBox="1"/>
          <p:nvPr/>
        </p:nvSpPr>
        <p:spPr>
          <a:xfrm>
            <a:off x="228600" y="6019800"/>
            <a:ext cx="7924799" cy="2746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sng">
                <a:solidFill>
                  <a:schemeClr val="hlink"/>
                </a:solidFill>
                <a:latin typeface="Arial"/>
                <a:ea typeface="Arial"/>
                <a:cs typeface="Arial"/>
                <a:sym typeface="Arial"/>
                <a:hlinkClick r:id="rId3"/>
              </a:rPr>
              <a:t>http://btc.montana.edu/ceres/html/birthdayphases.html</a:t>
            </a:r>
            <a:r>
              <a:rPr lang="en-US" sz="1200" b="0" i="0" u="none">
                <a:solidFill>
                  <a:schemeClr val="dk1"/>
                </a:solidFill>
                <a:latin typeface="Arial"/>
                <a:ea typeface="Arial"/>
                <a:cs typeface="Arial"/>
                <a:sym typeface="Arial"/>
              </a:rPr>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Shape 27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800" b="1" i="0" u="none" strike="noStrike" cap="none" dirty="0">
                <a:solidFill>
                  <a:schemeClr val="tx1"/>
                </a:solidFill>
                <a:latin typeface="Arial"/>
                <a:ea typeface="Arial"/>
                <a:cs typeface="Arial"/>
                <a:sym typeface="Arial"/>
              </a:rPr>
              <a:t>Waning Crescent Moon</a:t>
            </a:r>
          </a:p>
        </p:txBody>
      </p:sp>
      <p:pic>
        <p:nvPicPr>
          <p:cNvPr id="277" name="Shape 277" descr="waningc"/>
          <p:cNvPicPr preferRelativeResize="0">
            <a:picLocks noGrp="1"/>
          </p:cNvPicPr>
          <p:nvPr>
            <p:ph type="body" idx="1"/>
          </p:nvPr>
        </p:nvPicPr>
        <p:blipFill rotWithShape="1">
          <a:blip r:embed="rId3">
            <a:alphaModFix/>
          </a:blip>
          <a:srcRect/>
          <a:stretch/>
        </p:blipFill>
        <p:spPr>
          <a:xfrm>
            <a:off x="3048000" y="1600200"/>
            <a:ext cx="3048000" cy="3048000"/>
          </a:xfrm>
          <a:prstGeom prst="rect">
            <a:avLst/>
          </a:prstGeom>
          <a:noFill/>
          <a:ln>
            <a:noFill/>
          </a:ln>
        </p:spPr>
      </p:pic>
      <p:sp>
        <p:nvSpPr>
          <p:cNvPr id="278" name="Shape 278"/>
          <p:cNvSpPr txBox="1"/>
          <p:nvPr/>
        </p:nvSpPr>
        <p:spPr>
          <a:xfrm>
            <a:off x="457200" y="5943600"/>
            <a:ext cx="701040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79" name="Shape 279"/>
          <p:cNvSpPr txBox="1"/>
          <p:nvPr/>
        </p:nvSpPr>
        <p:spPr>
          <a:xfrm>
            <a:off x="381000" y="6172200"/>
            <a:ext cx="7619999" cy="2746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sng">
                <a:solidFill>
                  <a:schemeClr val="hlink"/>
                </a:solidFill>
                <a:latin typeface="Arial"/>
                <a:ea typeface="Arial"/>
                <a:cs typeface="Arial"/>
                <a:sym typeface="Arial"/>
                <a:hlinkClick r:id="rId4"/>
              </a:rPr>
              <a:t>http://btc.montana.edu/ceres/html/birthdayphases.html</a:t>
            </a:r>
            <a:r>
              <a:rPr lang="en-US" sz="1200" b="0" i="0" u="none">
                <a:solidFill>
                  <a:schemeClr val="dk1"/>
                </a:solidFill>
                <a:latin typeface="Arial"/>
                <a:ea typeface="Arial"/>
                <a:cs typeface="Arial"/>
                <a:sym typeface="Arial"/>
              </a:rPr>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85" name="Shape 285" descr="moon_phases"/>
          <p:cNvPicPr preferRelativeResize="0">
            <a:picLocks noGrp="1"/>
          </p:cNvPicPr>
          <p:nvPr>
            <p:ph type="body" idx="1"/>
          </p:nvPr>
        </p:nvPicPr>
        <p:blipFill rotWithShape="1">
          <a:blip r:embed="rId3">
            <a:alphaModFix/>
          </a:blip>
          <a:srcRect/>
          <a:stretch/>
        </p:blipFill>
        <p:spPr>
          <a:xfrm>
            <a:off x="1066800" y="304800"/>
            <a:ext cx="7543800" cy="5753100"/>
          </a:xfrm>
          <a:prstGeom prst="rect">
            <a:avLst/>
          </a:prstGeom>
          <a:noFill/>
          <a:ln>
            <a:noFill/>
          </a:ln>
        </p:spPr>
      </p:pic>
      <p:sp>
        <p:nvSpPr>
          <p:cNvPr id="286" name="Shape 286"/>
          <p:cNvSpPr txBox="1"/>
          <p:nvPr/>
        </p:nvSpPr>
        <p:spPr>
          <a:xfrm>
            <a:off x="0" y="6324600"/>
            <a:ext cx="8534399" cy="2746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sng">
                <a:solidFill>
                  <a:schemeClr val="hlink"/>
                </a:solidFill>
                <a:latin typeface="Arial"/>
                <a:ea typeface="Arial"/>
                <a:cs typeface="Arial"/>
                <a:sym typeface="Arial"/>
                <a:hlinkClick r:id="rId4"/>
              </a:rPr>
              <a:t>http://www.opencourse.info/astronomy/introduction/04.motion_moon/moon_phases.gif</a:t>
            </a:r>
            <a:r>
              <a:rPr lang="en-US" sz="1200" b="0" i="0" u="none">
                <a:solidFill>
                  <a:schemeClr val="dk1"/>
                </a:solidFill>
                <a:latin typeface="Arial"/>
                <a:ea typeface="Arial"/>
                <a:cs typeface="Arial"/>
                <a:sym typeface="Arial"/>
              </a:rPr>
              <a:t> </a:t>
            </a:r>
          </a:p>
        </p:txBody>
      </p:sp>
      <p:pic>
        <p:nvPicPr>
          <p:cNvPr id="287" name="Shape 287" descr="j0232172[1]"/>
          <p:cNvPicPr preferRelativeResize="0">
            <a:picLocks noGrp="1"/>
          </p:cNvPicPr>
          <p:nvPr>
            <p:ph type="body" idx="2"/>
          </p:nvPr>
        </p:nvPicPr>
        <p:blipFill rotWithShape="1">
          <a:blip r:embed="rId5">
            <a:alphaModFix/>
          </a:blip>
          <a:srcRect/>
          <a:stretch/>
        </p:blipFill>
        <p:spPr>
          <a:xfrm>
            <a:off x="381000" y="2057400"/>
            <a:ext cx="2022475" cy="2017711"/>
          </a:xfrm>
          <a:prstGeom prst="rect">
            <a:avLst/>
          </a:prstGeom>
          <a:noFill/>
          <a:ln>
            <a:noFill/>
          </a:ln>
        </p:spPr>
      </p:pic>
      <p:sp>
        <p:nvSpPr>
          <p:cNvPr id="288" name="Shape 288"/>
          <p:cNvSpPr/>
          <p:nvPr/>
        </p:nvSpPr>
        <p:spPr>
          <a:xfrm>
            <a:off x="1752600" y="3810000"/>
            <a:ext cx="1219199" cy="304799"/>
          </a:xfrm>
          <a:prstGeom prst="rightArrow">
            <a:avLst>
              <a:gd name="adj1" fmla="val 50000"/>
              <a:gd name="adj2" fmla="val 50000"/>
            </a:avLst>
          </a:prstGeom>
          <a:solidFill>
            <a:srgbClr val="FFCC0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89" name="Shape 289"/>
          <p:cNvSpPr/>
          <p:nvPr/>
        </p:nvSpPr>
        <p:spPr>
          <a:xfrm>
            <a:off x="1828800" y="2133600"/>
            <a:ext cx="1219199" cy="304799"/>
          </a:xfrm>
          <a:prstGeom prst="rightArrow">
            <a:avLst>
              <a:gd name="adj1" fmla="val 50000"/>
              <a:gd name="adj2" fmla="val 50000"/>
            </a:avLst>
          </a:prstGeom>
          <a:solidFill>
            <a:srgbClr val="FFCC0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800" b="1" i="0" u="none" strike="noStrike" cap="none" dirty="0">
                <a:solidFill>
                  <a:schemeClr val="tx1"/>
                </a:solidFill>
                <a:latin typeface="Arial"/>
                <a:ea typeface="Arial"/>
                <a:cs typeface="Arial"/>
                <a:sym typeface="Arial"/>
              </a:rPr>
              <a:t>Waxing &amp; Waning</a:t>
            </a:r>
          </a:p>
        </p:txBody>
      </p:sp>
      <p:pic>
        <p:nvPicPr>
          <p:cNvPr id="296" name="Shape 296" descr="3"/>
          <p:cNvPicPr preferRelativeResize="0">
            <a:picLocks noGrp="1"/>
          </p:cNvPicPr>
          <p:nvPr>
            <p:ph type="body" idx="1"/>
          </p:nvPr>
        </p:nvPicPr>
        <p:blipFill rotWithShape="1">
          <a:blip r:embed="rId3">
            <a:alphaModFix/>
          </a:blip>
          <a:srcRect l="8830" t="6307" r="11462" b="9933"/>
          <a:stretch/>
        </p:blipFill>
        <p:spPr>
          <a:xfrm>
            <a:off x="0" y="1752600"/>
            <a:ext cx="9144000" cy="3881436"/>
          </a:xfrm>
          <a:prstGeom prst="rect">
            <a:avLst/>
          </a:prstGeom>
          <a:noFill/>
          <a:ln>
            <a:noFill/>
          </a:ln>
        </p:spPr>
      </p:pic>
      <p:sp>
        <p:nvSpPr>
          <p:cNvPr id="297" name="Shape 297"/>
          <p:cNvSpPr txBox="1"/>
          <p:nvPr/>
        </p:nvSpPr>
        <p:spPr>
          <a:xfrm>
            <a:off x="304800" y="6096000"/>
            <a:ext cx="701040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FF99"/>
              </a:buClr>
              <a:buSzPct val="25000"/>
              <a:buFont typeface="Arial"/>
              <a:buNone/>
            </a:pPr>
            <a:r>
              <a:rPr lang="en-US" sz="1200" b="0" i="0" u="sng">
                <a:solidFill>
                  <a:schemeClr val="hlink"/>
                </a:solidFill>
                <a:latin typeface="Arial"/>
                <a:ea typeface="Arial"/>
                <a:cs typeface="Arial"/>
                <a:sym typeface="Arial"/>
                <a:hlinkClick r:id="rId4"/>
              </a:rPr>
              <a:t>http://www.nasm.si.edu/apollo30th/moontheater/phasepage4.html</a:t>
            </a:r>
            <a:r>
              <a:rPr lang="en-US" sz="1800" b="0" i="0" u="none">
                <a:solidFill>
                  <a:schemeClr val="dk1"/>
                </a:solidFill>
                <a:latin typeface="Arial"/>
                <a:ea typeface="Arial"/>
                <a:cs typeface="Arial"/>
                <a:sym typeface="Arial"/>
              </a:rPr>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303" name="Shape 303" descr="2"/>
          <p:cNvPicPr preferRelativeResize="0">
            <a:picLocks noGrp="1"/>
          </p:cNvPicPr>
          <p:nvPr>
            <p:ph type="body" idx="1"/>
          </p:nvPr>
        </p:nvPicPr>
        <p:blipFill rotWithShape="1">
          <a:blip r:embed="rId3">
            <a:alphaModFix/>
          </a:blip>
          <a:srcRect l="17646" t="3353" r="19606"/>
          <a:stretch/>
        </p:blipFill>
        <p:spPr>
          <a:xfrm>
            <a:off x="533400" y="304800"/>
            <a:ext cx="8153399" cy="5943599"/>
          </a:xfrm>
          <a:prstGeom prst="rect">
            <a:avLst/>
          </a:prstGeom>
          <a:noFill/>
          <a:ln>
            <a:noFill/>
          </a:ln>
        </p:spPr>
      </p:pic>
      <p:sp>
        <p:nvSpPr>
          <p:cNvPr id="304" name="Shape 304"/>
          <p:cNvSpPr txBox="1"/>
          <p:nvPr/>
        </p:nvSpPr>
        <p:spPr>
          <a:xfrm>
            <a:off x="304800" y="6583361"/>
            <a:ext cx="8077199" cy="2746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FF99"/>
              </a:buClr>
              <a:buSzPct val="25000"/>
              <a:buFont typeface="Arial"/>
              <a:buNone/>
            </a:pPr>
            <a:r>
              <a:rPr lang="en-US" sz="1200" b="0" i="0" u="sng">
                <a:solidFill>
                  <a:schemeClr val="hlink"/>
                </a:solidFill>
                <a:latin typeface="Arial"/>
                <a:ea typeface="Arial"/>
                <a:cs typeface="Arial"/>
                <a:sym typeface="Arial"/>
                <a:hlinkClick r:id="rId4"/>
              </a:rPr>
              <a:t>http://www.nasm.si.edu/apollo30th/moontheater/phasepage4.html</a:t>
            </a:r>
            <a:r>
              <a:rPr lang="en-US" sz="1200" b="0" i="0" u="none">
                <a:solidFill>
                  <a:srgbClr val="FFFF99"/>
                </a:solidFill>
                <a:latin typeface="Arial"/>
                <a:ea typeface="Arial"/>
                <a:cs typeface="Arial"/>
                <a:sym typeface="Arial"/>
              </a:rPr>
              <a:t> </a:t>
            </a:r>
          </a:p>
        </p:txBody>
      </p:sp>
      <p:pic>
        <p:nvPicPr>
          <p:cNvPr id="305" name="Shape 305" descr="j0232180[1]"/>
          <p:cNvPicPr preferRelativeResize="0">
            <a:picLocks noGrp="1"/>
          </p:cNvPicPr>
          <p:nvPr>
            <p:ph type="body" idx="2"/>
          </p:nvPr>
        </p:nvPicPr>
        <p:blipFill rotWithShape="1">
          <a:blip r:embed="rId5">
            <a:alphaModFix/>
          </a:blip>
          <a:srcRect/>
          <a:stretch/>
        </p:blipFill>
        <p:spPr>
          <a:xfrm>
            <a:off x="0" y="914400"/>
            <a:ext cx="2362200" cy="2246311"/>
          </a:xfrm>
          <a:prstGeom prst="rect">
            <a:avLst/>
          </a:prstGeom>
          <a:noFill/>
          <a:ln>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endParaRPr sz="4400" b="0" i="0" u="none" strike="noStrike" cap="none">
              <a:solidFill>
                <a:schemeClr val="dk2"/>
              </a:solidFill>
              <a:latin typeface="Arial"/>
              <a:ea typeface="Arial"/>
              <a:cs typeface="Arial"/>
              <a:sym typeface="Arial"/>
            </a:endParaRPr>
          </a:p>
        </p:txBody>
      </p:sp>
      <p:pic>
        <p:nvPicPr>
          <p:cNvPr id="312" name="Shape 312" descr="phases"/>
          <p:cNvPicPr preferRelativeResize="0">
            <a:picLocks noGrp="1"/>
          </p:cNvPicPr>
          <p:nvPr>
            <p:ph type="body" idx="1"/>
          </p:nvPr>
        </p:nvPicPr>
        <p:blipFill rotWithShape="1">
          <a:blip r:embed="rId3">
            <a:alphaModFix/>
          </a:blip>
          <a:srcRect/>
          <a:stretch/>
        </p:blipFill>
        <p:spPr>
          <a:xfrm>
            <a:off x="0" y="0"/>
            <a:ext cx="9144000" cy="6299200"/>
          </a:xfrm>
          <a:prstGeom prst="rect">
            <a:avLst/>
          </a:prstGeom>
          <a:noFill/>
          <a:ln>
            <a:noFill/>
          </a:ln>
        </p:spPr>
      </p:pic>
      <p:sp>
        <p:nvSpPr>
          <p:cNvPr id="313" name="Shape 313"/>
          <p:cNvSpPr txBox="1"/>
          <p:nvPr/>
        </p:nvSpPr>
        <p:spPr>
          <a:xfrm>
            <a:off x="0" y="6400800"/>
            <a:ext cx="7162799" cy="2746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sng">
                <a:solidFill>
                  <a:schemeClr val="hlink"/>
                </a:solidFill>
                <a:latin typeface="Arial"/>
                <a:ea typeface="Arial"/>
                <a:cs typeface="Arial"/>
                <a:sym typeface="Arial"/>
                <a:hlinkClick r:id="rId4"/>
              </a:rPr>
              <a:t>http://www.calvin.edu/~lmolnar/moon/images/phases.gif</a:t>
            </a:r>
            <a:r>
              <a:rPr lang="en-US" sz="1200" b="0" i="0" u="none">
                <a:solidFill>
                  <a:schemeClr val="dk1"/>
                </a:solidFill>
                <a:latin typeface="Arial"/>
                <a:ea typeface="Arial"/>
                <a:cs typeface="Arial"/>
                <a:sym typeface="Arial"/>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body" idx="4294967295"/>
          </p:nvPr>
        </p:nvSpPr>
        <p:spPr>
          <a:xfrm>
            <a:off x="457200" y="381000"/>
            <a:ext cx="8229600" cy="5135561"/>
          </a:xfrm>
          <a:prstGeom prst="rect">
            <a:avLst/>
          </a:prstGeom>
          <a:noFill/>
          <a:ln>
            <a:noFill/>
          </a:ln>
        </p:spPr>
        <p:txBody>
          <a:bodyPr lIns="91425" tIns="45700" rIns="91425" bIns="45700" anchor="t" anchorCtr="0">
            <a:noAutofit/>
          </a:bodyPr>
          <a:lstStyle/>
          <a:p>
            <a:pPr marL="342900" marR="0" lvl="0" indent="-342900" algn="ctr" rtl="0">
              <a:lnSpc>
                <a:spcPct val="100000"/>
              </a:lnSpc>
              <a:spcBef>
                <a:spcPts val="0"/>
              </a:spcBef>
              <a:spcAft>
                <a:spcPts val="0"/>
              </a:spcAft>
              <a:buClr>
                <a:schemeClr val="lt1"/>
              </a:buClr>
              <a:buSzPct val="25000"/>
              <a:buFont typeface="Arial"/>
              <a:buNone/>
            </a:pPr>
            <a:r>
              <a:rPr lang="en-US" sz="3600" b="0" i="0" u="none" strike="noStrike" cap="none" dirty="0">
                <a:solidFill>
                  <a:schemeClr val="tx1"/>
                </a:solidFill>
                <a:latin typeface="Arial"/>
                <a:ea typeface="Arial"/>
                <a:cs typeface="Arial"/>
                <a:sym typeface="Arial"/>
              </a:rPr>
              <a:t>The </a:t>
            </a:r>
            <a:r>
              <a:rPr lang="en-US" sz="3600" b="0" i="0" u="none" strike="noStrike" cap="none" dirty="0" smtClean="0">
                <a:solidFill>
                  <a:schemeClr val="tx1"/>
                </a:solidFill>
                <a:latin typeface="Arial"/>
                <a:ea typeface="Arial"/>
                <a:cs typeface="Arial"/>
                <a:sym typeface="Arial"/>
              </a:rPr>
              <a:t>movement of </a:t>
            </a:r>
            <a:r>
              <a:rPr lang="en-US" sz="3600" b="0" i="0" u="none" strike="noStrike" cap="none" dirty="0">
                <a:solidFill>
                  <a:schemeClr val="tx1"/>
                </a:solidFill>
                <a:latin typeface="Arial"/>
                <a:ea typeface="Arial"/>
                <a:cs typeface="Arial"/>
                <a:sym typeface="Arial"/>
              </a:rPr>
              <a:t>the Moon around the Earth makes the Moon look as if it </a:t>
            </a:r>
            <a:r>
              <a:rPr lang="en-US" sz="3600" b="0" i="0" u="none" strike="noStrike" cap="none">
                <a:solidFill>
                  <a:schemeClr val="tx1"/>
                </a:solidFill>
                <a:latin typeface="Arial"/>
                <a:ea typeface="Arial"/>
                <a:cs typeface="Arial"/>
                <a:sym typeface="Arial"/>
              </a:rPr>
              <a:t>is </a:t>
            </a:r>
            <a:r>
              <a:rPr lang="en-US" sz="3600" b="0" i="0" u="none" strike="noStrike" cap="none" smtClean="0">
                <a:solidFill>
                  <a:schemeClr val="tx1"/>
                </a:solidFill>
                <a:latin typeface="Arial"/>
                <a:ea typeface="Arial"/>
                <a:cs typeface="Arial"/>
                <a:sym typeface="Arial"/>
              </a:rPr>
              <a:t>changing shape in </a:t>
            </a:r>
            <a:r>
              <a:rPr lang="en-US" sz="3600" b="0" i="0" u="none" strike="noStrike" cap="none" dirty="0">
                <a:solidFill>
                  <a:schemeClr val="tx1"/>
                </a:solidFill>
                <a:latin typeface="Arial"/>
                <a:ea typeface="Arial"/>
                <a:cs typeface="Arial"/>
                <a:sym typeface="Arial"/>
              </a:rPr>
              <a:t>the sky. </a:t>
            </a:r>
          </a:p>
        </p:txBody>
      </p:sp>
      <p:sp>
        <p:nvSpPr>
          <p:cNvPr id="118" name="Shape 118"/>
          <p:cNvSpPr txBox="1"/>
          <p:nvPr/>
        </p:nvSpPr>
        <p:spPr>
          <a:xfrm>
            <a:off x="228600" y="6248400"/>
            <a:ext cx="7619999" cy="2746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sng">
                <a:solidFill>
                  <a:schemeClr val="hlink"/>
                </a:solidFill>
                <a:latin typeface="Arial"/>
                <a:ea typeface="Arial"/>
                <a:cs typeface="Arial"/>
                <a:sym typeface="Arial"/>
                <a:hlinkClick r:id="rId3"/>
              </a:rPr>
              <a:t>http://btc.montana.edu/ceres/html/birthdayphases.htm</a:t>
            </a:r>
            <a:r>
              <a:rPr lang="en-US" sz="1200" b="0" i="0" u="none">
                <a:solidFill>
                  <a:schemeClr val="dk1"/>
                </a:solidFill>
                <a:latin typeface="Arial"/>
                <a:ea typeface="Arial"/>
                <a:cs typeface="Arial"/>
                <a:sym typeface="Arial"/>
              </a:rPr>
              <a:t> </a:t>
            </a:r>
          </a:p>
        </p:txBody>
      </p:sp>
      <p:pic>
        <p:nvPicPr>
          <p:cNvPr id="119" name="Shape 119" descr="j0083177[1]"/>
          <p:cNvPicPr preferRelativeResize="0"/>
          <p:nvPr/>
        </p:nvPicPr>
        <p:blipFill rotWithShape="1">
          <a:blip r:embed="rId4">
            <a:alphaModFix/>
          </a:blip>
          <a:srcRect/>
          <a:stretch/>
        </p:blipFill>
        <p:spPr>
          <a:xfrm>
            <a:off x="2667000" y="2133600"/>
            <a:ext cx="3962399" cy="3887786"/>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800" b="1" i="0" u="none" strike="noStrike" cap="none">
                <a:solidFill>
                  <a:schemeClr val="lt1"/>
                </a:solidFill>
                <a:latin typeface="Arial"/>
                <a:ea typeface="Arial"/>
                <a:cs typeface="Arial"/>
                <a:sym typeface="Arial"/>
              </a:rPr>
              <a:t>Moon Movie</a:t>
            </a:r>
          </a:p>
        </p:txBody>
      </p:sp>
      <p:pic>
        <p:nvPicPr>
          <p:cNvPr id="320" name="Shape 320" descr="Moon_movie"/>
          <p:cNvPicPr preferRelativeResize="0">
            <a:picLocks noGrp="1"/>
          </p:cNvPicPr>
          <p:nvPr>
            <p:ph type="body" idx="1"/>
          </p:nvPr>
        </p:nvPicPr>
        <p:blipFill rotWithShape="1">
          <a:blip r:embed="rId3">
            <a:alphaModFix/>
          </a:blip>
          <a:srcRect/>
          <a:stretch/>
        </p:blipFill>
        <p:spPr>
          <a:xfrm>
            <a:off x="4724400" y="1447800"/>
            <a:ext cx="3809999" cy="3809999"/>
          </a:xfrm>
          <a:prstGeom prst="rect">
            <a:avLst/>
          </a:prstGeom>
          <a:noFill/>
          <a:ln>
            <a:noFill/>
          </a:ln>
        </p:spPr>
      </p:pic>
      <p:sp>
        <p:nvSpPr>
          <p:cNvPr id="321" name="Shape 321"/>
          <p:cNvSpPr txBox="1"/>
          <p:nvPr/>
        </p:nvSpPr>
        <p:spPr>
          <a:xfrm>
            <a:off x="228600" y="2209800"/>
            <a:ext cx="3886200" cy="22891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1800" b="1" i="0" u="none" dirty="0">
                <a:solidFill>
                  <a:schemeClr val="tx1"/>
                </a:solidFill>
                <a:latin typeface="Arial"/>
                <a:ea typeface="Arial"/>
                <a:cs typeface="Arial"/>
                <a:sym typeface="Arial"/>
              </a:rPr>
              <a:t>The movie is an animated GIF created by Antonio </a:t>
            </a:r>
            <a:r>
              <a:rPr lang="en-US" sz="1800" b="1" i="0" u="none" dirty="0" err="1">
                <a:solidFill>
                  <a:schemeClr val="tx1"/>
                </a:solidFill>
                <a:latin typeface="Arial"/>
                <a:ea typeface="Arial"/>
                <a:cs typeface="Arial"/>
                <a:sym typeface="Arial"/>
              </a:rPr>
              <a:t>Cidadao</a:t>
            </a:r>
            <a:r>
              <a:rPr lang="en-US" sz="1800" b="1" i="0" u="none" dirty="0">
                <a:solidFill>
                  <a:schemeClr val="tx1"/>
                </a:solidFill>
                <a:latin typeface="Arial"/>
                <a:ea typeface="Arial"/>
                <a:cs typeface="Arial"/>
                <a:sym typeface="Arial"/>
              </a:rPr>
              <a:t> from a sequence of still images taken during March and April 1998. </a:t>
            </a:r>
          </a:p>
          <a:p>
            <a:pPr marL="0" marR="0" lvl="0" indent="0" algn="l" rtl="0">
              <a:lnSpc>
                <a:spcPct val="100000"/>
              </a:lnSpc>
              <a:spcBef>
                <a:spcPts val="0"/>
              </a:spcBef>
              <a:spcAft>
                <a:spcPts val="0"/>
              </a:spcAft>
              <a:buClr>
                <a:schemeClr val="lt1"/>
              </a:buClr>
              <a:buSzPct val="25000"/>
              <a:buFont typeface="Arial"/>
              <a:buNone/>
            </a:pPr>
            <a:r>
              <a:rPr lang="en-US" sz="1800" b="1" i="0" u="none" dirty="0">
                <a:solidFill>
                  <a:schemeClr val="tx1"/>
                </a:solidFill>
                <a:latin typeface="Arial"/>
                <a:ea typeface="Arial"/>
                <a:cs typeface="Arial"/>
                <a:sym typeface="Arial"/>
              </a:rPr>
              <a:t>Copyright </a:t>
            </a:r>
            <a:r>
              <a:rPr lang="en-US" sz="1800" b="1" i="0" u="sng" dirty="0">
                <a:solidFill>
                  <a:schemeClr val="tx1"/>
                </a:solidFill>
                <a:latin typeface="Arial"/>
                <a:ea typeface="Arial"/>
                <a:cs typeface="Arial"/>
                <a:sym typeface="Arial"/>
                <a:hlinkClick r:id="rId4"/>
              </a:rPr>
              <a:t>Antonio </a:t>
            </a:r>
            <a:r>
              <a:rPr lang="en-US" sz="1800" b="1" i="0" u="sng" dirty="0" err="1">
                <a:solidFill>
                  <a:schemeClr val="tx1"/>
                </a:solidFill>
                <a:latin typeface="Arial"/>
                <a:ea typeface="Arial"/>
                <a:cs typeface="Arial"/>
                <a:sym typeface="Arial"/>
                <a:hlinkClick r:id="rId4"/>
              </a:rPr>
              <a:t>Cidadao</a:t>
            </a:r>
            <a:r>
              <a:rPr lang="en-US" sz="1800" b="1" i="0" u="none" dirty="0">
                <a:solidFill>
                  <a:schemeClr val="tx1"/>
                </a:solidFill>
                <a:latin typeface="Arial"/>
                <a:ea typeface="Arial"/>
                <a:cs typeface="Arial"/>
                <a:sym typeface="Arial"/>
              </a:rPr>
              <a:t>. </a:t>
            </a:r>
          </a:p>
          <a:p>
            <a:pPr marL="0" marR="0" lvl="0" indent="0" algn="l" rtl="0">
              <a:lnSpc>
                <a:spcPct val="100000"/>
              </a:lnSpc>
              <a:spcBef>
                <a:spcPts val="0"/>
              </a:spcBef>
              <a:spcAft>
                <a:spcPts val="0"/>
              </a:spcAft>
              <a:buClr>
                <a:schemeClr val="dk1"/>
              </a:buClr>
              <a:buFont typeface="Arial"/>
              <a:buNone/>
            </a:pPr>
            <a:endParaRPr sz="1800" b="1" i="0" u="none" dirty="0">
              <a:solidFill>
                <a:schemeClr val="tx1"/>
              </a:solidFill>
              <a:latin typeface="Arial"/>
              <a:ea typeface="Arial"/>
              <a:cs typeface="Arial"/>
              <a:sym typeface="Arial"/>
            </a:endParaRPr>
          </a:p>
          <a:p>
            <a:pPr marL="0" marR="0" lvl="0" indent="0" algn="l" rtl="0">
              <a:lnSpc>
                <a:spcPct val="100000"/>
              </a:lnSpc>
              <a:spcBef>
                <a:spcPts val="0"/>
              </a:spcBef>
              <a:spcAft>
                <a:spcPts val="0"/>
              </a:spcAft>
              <a:buClr>
                <a:schemeClr val="lt1"/>
              </a:buClr>
              <a:buSzPct val="25000"/>
              <a:buFont typeface="Arial"/>
              <a:buNone/>
            </a:pPr>
            <a:r>
              <a:rPr lang="en-US" sz="1800" b="1" i="0" u="sng" dirty="0">
                <a:solidFill>
                  <a:schemeClr val="tx1"/>
                </a:solidFill>
                <a:latin typeface="Arial"/>
                <a:ea typeface="Arial"/>
                <a:cs typeface="Arial"/>
                <a:sym typeface="Arial"/>
                <a:hlinkClick r:id="rId5"/>
              </a:rPr>
              <a:t>http://aa.usno.navy.mil/faq/docs/moon_phases.html</a:t>
            </a:r>
            <a:r>
              <a:rPr lang="en-US" sz="1800" b="1" i="0" u="none" dirty="0">
                <a:solidFill>
                  <a:schemeClr val="tx1"/>
                </a:solidFill>
                <a:latin typeface="Arial"/>
                <a:ea typeface="Arial"/>
                <a:cs typeface="Arial"/>
                <a:sym typeface="Arial"/>
              </a:rPr>
              <a: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Shape 32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800" b="1" i="0" u="none" strike="noStrike" cap="none">
                <a:solidFill>
                  <a:schemeClr val="lt1"/>
                </a:solidFill>
                <a:latin typeface="Arial"/>
                <a:ea typeface="Arial"/>
                <a:cs typeface="Arial"/>
                <a:sym typeface="Arial"/>
              </a:rPr>
              <a:t> MOON QUIZ!!</a:t>
            </a:r>
          </a:p>
        </p:txBody>
      </p:sp>
      <p:sp>
        <p:nvSpPr>
          <p:cNvPr id="328" name="Shape 328"/>
          <p:cNvSpPr txBox="1">
            <a:spLocks noGrp="1"/>
          </p:cNvSpPr>
          <p:nvPr>
            <p:ph type="body" idx="1"/>
          </p:nvPr>
        </p:nvSpPr>
        <p:spPr>
          <a:xfrm>
            <a:off x="304800" y="4953000"/>
            <a:ext cx="8534399" cy="1600199"/>
          </a:xfrm>
          <a:prstGeom prst="rect">
            <a:avLst/>
          </a:prstGeom>
          <a:noFill/>
          <a:ln>
            <a:noFill/>
          </a:ln>
        </p:spPr>
        <p:txBody>
          <a:bodyPr lIns="91425" tIns="45700" rIns="91425" bIns="45700" anchor="t" anchorCtr="0">
            <a:noAutofit/>
          </a:bodyPr>
          <a:lstStyle/>
          <a:p>
            <a:pPr marL="342900" marR="0" lvl="0" indent="-342900" algn="ctr" rtl="0">
              <a:lnSpc>
                <a:spcPct val="100000"/>
              </a:lnSpc>
              <a:spcBef>
                <a:spcPts val="0"/>
              </a:spcBef>
              <a:spcAft>
                <a:spcPts val="0"/>
              </a:spcAft>
              <a:buClr>
                <a:schemeClr val="dk1"/>
              </a:buClr>
              <a:buSzPct val="25000"/>
              <a:buFont typeface="Arial"/>
              <a:buNone/>
            </a:pPr>
            <a:r>
              <a:rPr lang="en-US" sz="3200" b="1" i="0" u="sng" strike="noStrike" cap="none">
                <a:solidFill>
                  <a:schemeClr val="hlink"/>
                </a:solidFill>
                <a:latin typeface="Arial"/>
                <a:ea typeface="Arial"/>
                <a:cs typeface="Arial"/>
                <a:sym typeface="Arial"/>
                <a:hlinkClick r:id="rId3"/>
              </a:rPr>
              <a:t>http://starchild.gsfc.nasa.gov/docs/StarChild/solar_system_level2/moonlight.html</a:t>
            </a:r>
            <a:r>
              <a:rPr lang="en-US" sz="3200" b="0" i="0" u="none" strike="noStrike" cap="none">
                <a:solidFill>
                  <a:schemeClr val="dk1"/>
                </a:solidFill>
                <a:latin typeface="Arial"/>
                <a:ea typeface="Arial"/>
                <a:cs typeface="Arial"/>
                <a:sym typeface="Arial"/>
              </a:rPr>
              <a:t> </a:t>
            </a:r>
          </a:p>
        </p:txBody>
      </p:sp>
      <p:pic>
        <p:nvPicPr>
          <p:cNvPr id="329" name="Shape 329" descr="NA01693_[1]"/>
          <p:cNvPicPr preferRelativeResize="0">
            <a:picLocks noGrp="1"/>
          </p:cNvPicPr>
          <p:nvPr>
            <p:ph type="body" idx="1"/>
          </p:nvPr>
        </p:nvPicPr>
        <p:blipFill rotWithShape="1">
          <a:blip r:embed="rId4">
            <a:alphaModFix/>
          </a:blip>
          <a:srcRect/>
          <a:stretch/>
        </p:blipFill>
        <p:spPr>
          <a:xfrm>
            <a:off x="2514600" y="1524000"/>
            <a:ext cx="4038599" cy="3205162"/>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381000" y="381000"/>
            <a:ext cx="4038599" cy="4983162"/>
          </a:xfrm>
          <a:prstGeom prst="rect">
            <a:avLst/>
          </a:prstGeom>
          <a:noFill/>
          <a:ln>
            <a:noFill/>
          </a:ln>
        </p:spPr>
        <p:txBody>
          <a:bodyPr lIns="91425" tIns="45700" rIns="91425" bIns="45700" anchor="t" anchorCtr="0">
            <a:noAutofit/>
          </a:bodyPr>
          <a:lstStyle/>
          <a:p>
            <a:pPr marL="342900" marR="0" lvl="0" indent="-342900" algn="ctr" rtl="0">
              <a:lnSpc>
                <a:spcPct val="100000"/>
              </a:lnSpc>
              <a:spcBef>
                <a:spcPts val="0"/>
              </a:spcBef>
              <a:spcAft>
                <a:spcPts val="0"/>
              </a:spcAft>
              <a:buClr>
                <a:schemeClr val="lt1"/>
              </a:buClr>
              <a:buSzPct val="25000"/>
              <a:buFont typeface="Arial"/>
              <a:buNone/>
            </a:pPr>
            <a:r>
              <a:rPr lang="en-US" sz="3600" b="0" i="0" u="none" strike="noStrike" cap="none" dirty="0">
                <a:solidFill>
                  <a:schemeClr val="tx1"/>
                </a:solidFill>
                <a:latin typeface="Arial"/>
                <a:ea typeface="Arial"/>
                <a:cs typeface="Arial"/>
                <a:sym typeface="Arial"/>
              </a:rPr>
              <a:t>This is caused by the different angles from which we see the lighted part of the Moon's surface.  These are called "</a:t>
            </a:r>
            <a:r>
              <a:rPr lang="en-US" sz="3600" b="1" i="0" u="none" strike="noStrike" cap="none" dirty="0">
                <a:solidFill>
                  <a:schemeClr val="tx1"/>
                </a:solidFill>
                <a:latin typeface="Arial"/>
                <a:ea typeface="Arial"/>
                <a:cs typeface="Arial"/>
                <a:sym typeface="Arial"/>
              </a:rPr>
              <a:t>phases</a:t>
            </a:r>
            <a:r>
              <a:rPr lang="en-US" sz="3600" b="0" i="0" u="none" strike="noStrike" cap="none" dirty="0">
                <a:solidFill>
                  <a:schemeClr val="tx1"/>
                </a:solidFill>
                <a:latin typeface="Arial"/>
                <a:ea typeface="Arial"/>
                <a:cs typeface="Arial"/>
                <a:sym typeface="Arial"/>
              </a:rPr>
              <a:t>" of the Moon. </a:t>
            </a:r>
          </a:p>
        </p:txBody>
      </p:sp>
      <p:sp>
        <p:nvSpPr>
          <p:cNvPr id="125" name="Shape 125"/>
          <p:cNvSpPr txBox="1"/>
          <p:nvPr/>
        </p:nvSpPr>
        <p:spPr>
          <a:xfrm>
            <a:off x="0" y="6324600"/>
            <a:ext cx="8001000" cy="5492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sng">
                <a:solidFill>
                  <a:schemeClr val="hlink"/>
                </a:solidFill>
                <a:latin typeface="Arial"/>
                <a:ea typeface="Arial"/>
                <a:cs typeface="Arial"/>
                <a:sym typeface="Arial"/>
                <a:hlinkClick r:id="rId3"/>
              </a:rPr>
              <a:t>http://btc.montana.edu/ceres/html/birthdayphases.htm</a:t>
            </a:r>
            <a:r>
              <a:rPr lang="en-US" sz="1200" b="0" i="0" u="none">
                <a:solidFill>
                  <a:schemeClr val="dk1"/>
                </a:solidFill>
                <a:latin typeface="Arial"/>
                <a:ea typeface="Arial"/>
                <a:cs typeface="Arial"/>
                <a:sym typeface="Arial"/>
              </a:rPr>
              <a:t>  </a:t>
            </a:r>
          </a:p>
          <a:p>
            <a:pPr marL="0" marR="0" lvl="0" indent="0" algn="l" rtl="0">
              <a:lnSpc>
                <a:spcPct val="100000"/>
              </a:lnSpc>
              <a:spcBef>
                <a:spcPts val="0"/>
              </a:spcBef>
              <a:spcAft>
                <a:spcPts val="0"/>
              </a:spcAft>
              <a:buNone/>
            </a:pPr>
            <a:endParaRPr sz="1200" b="0" i="0" u="none">
              <a:solidFill>
                <a:schemeClr val="dk1"/>
              </a:solidFill>
              <a:latin typeface="Arial"/>
              <a:ea typeface="Arial"/>
              <a:cs typeface="Arial"/>
              <a:sym typeface="Arial"/>
            </a:endParaRPr>
          </a:p>
        </p:txBody>
      </p:sp>
      <p:pic>
        <p:nvPicPr>
          <p:cNvPr id="126" name="Shape 126" descr="j0083179[1]"/>
          <p:cNvPicPr preferRelativeResize="0">
            <a:picLocks noGrp="1"/>
          </p:cNvPicPr>
          <p:nvPr>
            <p:ph type="body" idx="1"/>
          </p:nvPr>
        </p:nvPicPr>
        <p:blipFill rotWithShape="1">
          <a:blip r:embed="rId4">
            <a:alphaModFix/>
          </a:blip>
          <a:srcRect/>
          <a:stretch/>
        </p:blipFill>
        <p:spPr>
          <a:xfrm>
            <a:off x="4419600" y="914400"/>
            <a:ext cx="4190999" cy="4111625"/>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457200" y="274651"/>
            <a:ext cx="8229600" cy="1325400"/>
          </a:xfrm>
          <a:prstGeom prst="rect">
            <a:avLst/>
          </a:prstGeom>
        </p:spPr>
        <p:txBody>
          <a:bodyPr lIns="91425" tIns="91425" rIns="91425" bIns="91425" anchor="ctr" anchorCtr="0">
            <a:noAutofit/>
          </a:bodyPr>
          <a:lstStyle/>
          <a:p>
            <a:pPr lvl="0">
              <a:spcBef>
                <a:spcPts val="0"/>
              </a:spcBef>
              <a:buNone/>
            </a:pPr>
            <a:r>
              <a:rPr lang="en-US"/>
              <a:t>More information about Moon Movement</a:t>
            </a:r>
          </a:p>
        </p:txBody>
      </p:sp>
      <p:sp>
        <p:nvSpPr>
          <p:cNvPr id="133" name="Shape 133"/>
          <p:cNvSpPr txBox="1">
            <a:spLocks noGrp="1"/>
          </p:cNvSpPr>
          <p:nvPr>
            <p:ph type="body" idx="1"/>
          </p:nvPr>
        </p:nvSpPr>
        <p:spPr>
          <a:xfrm>
            <a:off x="457200" y="1600200"/>
            <a:ext cx="4038600" cy="4526100"/>
          </a:xfrm>
          <a:prstGeom prst="rect">
            <a:avLst/>
          </a:prstGeom>
        </p:spPr>
        <p:txBody>
          <a:bodyPr lIns="91425" tIns="91425" rIns="91425" bIns="91425" anchor="t" anchorCtr="0">
            <a:noAutofit/>
          </a:bodyPr>
          <a:lstStyle/>
          <a:p>
            <a:pPr lvl="0">
              <a:spcBef>
                <a:spcPts val="0"/>
              </a:spcBef>
              <a:buNone/>
            </a:pPr>
            <a:r>
              <a:rPr lang="en-US"/>
              <a:t>	The moon does not move exactly around the Earth’s equator.  It moves either above or below the Earth’s center.</a:t>
            </a:r>
          </a:p>
        </p:txBody>
      </p:sp>
      <p:sp>
        <p:nvSpPr>
          <p:cNvPr id="134" name="Shape 134"/>
          <p:cNvSpPr txBox="1">
            <a:spLocks noGrp="1"/>
          </p:cNvSpPr>
          <p:nvPr>
            <p:ph type="body" idx="2"/>
          </p:nvPr>
        </p:nvSpPr>
        <p:spPr>
          <a:xfrm>
            <a:off x="4648200" y="1600200"/>
            <a:ext cx="4038600" cy="4526100"/>
          </a:xfrm>
          <a:prstGeom prst="rect">
            <a:avLst/>
          </a:prstGeom>
        </p:spPr>
        <p:txBody>
          <a:bodyPr lIns="91425" tIns="91425" rIns="91425" bIns="91425" anchor="t" anchorCtr="0">
            <a:noAutofit/>
          </a:bodyPr>
          <a:lstStyle/>
          <a:p>
            <a:pPr lvl="0">
              <a:spcBef>
                <a:spcPts val="0"/>
              </a:spcBef>
              <a:buNone/>
            </a:pPr>
            <a:endParaRPr/>
          </a:p>
        </p:txBody>
      </p:sp>
      <p:pic>
        <p:nvPicPr>
          <p:cNvPr id="135" name="Shape 135" descr="Earth has a pronounced axial ..."/>
          <p:cNvPicPr preferRelativeResize="0"/>
          <p:nvPr/>
        </p:nvPicPr>
        <p:blipFill>
          <a:blip r:embed="rId3">
            <a:alphaModFix/>
          </a:blip>
          <a:stretch>
            <a:fillRect/>
          </a:stretch>
        </p:blipFill>
        <p:spPr>
          <a:xfrm>
            <a:off x="4629149" y="2052649"/>
            <a:ext cx="4038600" cy="2559332"/>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a:t>Is there really a dark side of the moon?</a:t>
            </a:r>
          </a:p>
        </p:txBody>
      </p:sp>
      <p:sp>
        <p:nvSpPr>
          <p:cNvPr id="142" name="Shape 142"/>
          <p:cNvSpPr txBox="1">
            <a:spLocks noGrp="1"/>
          </p:cNvSpPr>
          <p:nvPr>
            <p:ph type="body" idx="1"/>
          </p:nvPr>
        </p:nvSpPr>
        <p:spPr>
          <a:xfrm>
            <a:off x="457200" y="1600200"/>
            <a:ext cx="4038600" cy="4526100"/>
          </a:xfrm>
          <a:prstGeom prst="rect">
            <a:avLst/>
          </a:prstGeom>
        </p:spPr>
        <p:txBody>
          <a:bodyPr lIns="91425" tIns="91425" rIns="91425" bIns="91425" anchor="t" anchorCtr="0">
            <a:noAutofit/>
          </a:bodyPr>
          <a:lstStyle/>
          <a:p>
            <a:pPr lvl="0">
              <a:spcBef>
                <a:spcPts val="0"/>
              </a:spcBef>
              <a:buNone/>
            </a:pPr>
            <a:r>
              <a:rPr lang="en-US" sz="3000"/>
              <a:t>Due to gravity, the moon moves around the Earth with the same 50% of it always facing Earth.  We never see the other side of the moon, but is it always dark?</a:t>
            </a:r>
          </a:p>
        </p:txBody>
      </p:sp>
      <p:sp>
        <p:nvSpPr>
          <p:cNvPr id="143" name="Shape 143"/>
          <p:cNvSpPr txBox="1">
            <a:spLocks noGrp="1"/>
          </p:cNvSpPr>
          <p:nvPr>
            <p:ph type="body" idx="2"/>
          </p:nvPr>
        </p:nvSpPr>
        <p:spPr>
          <a:xfrm>
            <a:off x="4648200" y="1600200"/>
            <a:ext cx="4038600" cy="4526100"/>
          </a:xfrm>
          <a:prstGeom prst="rect">
            <a:avLst/>
          </a:prstGeom>
        </p:spPr>
        <p:txBody>
          <a:bodyPr lIns="91425" tIns="91425" rIns="91425" bIns="91425" anchor="t" anchorCtr="0">
            <a:noAutofit/>
          </a:bodyPr>
          <a:lstStyle/>
          <a:p>
            <a:pPr lvl="0">
              <a:spcBef>
                <a:spcPts val="0"/>
              </a:spcBef>
              <a:buNone/>
            </a:pPr>
            <a:endParaRPr/>
          </a:p>
        </p:txBody>
      </p:sp>
      <p:pic>
        <p:nvPicPr>
          <p:cNvPr id="144" name="Shape 144" descr="Earth, Soil Creep, Moon, ..."/>
          <p:cNvPicPr preferRelativeResize="0"/>
          <p:nvPr/>
        </p:nvPicPr>
        <p:blipFill>
          <a:blip r:embed="rId3">
            <a:alphaModFix/>
          </a:blip>
          <a:stretch>
            <a:fillRect/>
          </a:stretch>
        </p:blipFill>
        <p:spPr>
          <a:xfrm>
            <a:off x="4447000" y="1703800"/>
            <a:ext cx="4392199" cy="4392199"/>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Shape 150" descr="why_phases"/>
          <p:cNvPicPr preferRelativeResize="0">
            <a:picLocks noGrp="1"/>
          </p:cNvPicPr>
          <p:nvPr>
            <p:ph type="body" idx="1"/>
          </p:nvPr>
        </p:nvPicPr>
        <p:blipFill rotWithShape="1">
          <a:blip r:embed="rId3">
            <a:alphaModFix/>
          </a:blip>
          <a:srcRect/>
          <a:stretch/>
        </p:blipFill>
        <p:spPr>
          <a:xfrm>
            <a:off x="662674" y="0"/>
            <a:ext cx="8252700" cy="6705600"/>
          </a:xfrm>
          <a:prstGeom prst="rect">
            <a:avLst/>
          </a:prstGeom>
          <a:noFill/>
          <a:ln>
            <a:noFill/>
          </a:ln>
        </p:spPr>
      </p:pic>
      <p:sp>
        <p:nvSpPr>
          <p:cNvPr id="151" name="Shape 151"/>
          <p:cNvSpPr txBox="1"/>
          <p:nvPr/>
        </p:nvSpPr>
        <p:spPr>
          <a:xfrm>
            <a:off x="0" y="5867400"/>
            <a:ext cx="2209799"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sng">
                <a:solidFill>
                  <a:schemeClr val="hlink"/>
                </a:solidFill>
                <a:latin typeface="Arial"/>
                <a:ea typeface="Arial"/>
                <a:cs typeface="Arial"/>
                <a:sym typeface="Arial"/>
                <a:hlinkClick r:id="rId4"/>
              </a:rPr>
              <a:t>http://www.niehs.nih.gov/kids/lunar/why_phases.gif</a:t>
            </a:r>
            <a:r>
              <a:rPr lang="en-US" sz="1200" b="0" i="0" u="none">
                <a:solidFill>
                  <a:schemeClr val="dk1"/>
                </a:solidFill>
                <a:latin typeface="Arial"/>
                <a:ea typeface="Arial"/>
                <a:cs typeface="Arial"/>
                <a:sym typeface="Arial"/>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304800" y="304800"/>
            <a:ext cx="8534399" cy="5943599"/>
          </a:xfrm>
          <a:prstGeom prst="rect">
            <a:avLst/>
          </a:prstGeom>
          <a:noFill/>
          <a:ln>
            <a:noFill/>
          </a:ln>
        </p:spPr>
        <p:txBody>
          <a:bodyPr lIns="91425" tIns="45700" rIns="91425" bIns="45700" anchor="t" anchorCtr="0">
            <a:noAutofit/>
          </a:bodyPr>
          <a:lstStyle/>
          <a:p>
            <a:pPr marL="342900" marR="0" lvl="0" indent="-342900" algn="ctr" rtl="0">
              <a:lnSpc>
                <a:spcPct val="100000"/>
              </a:lnSpc>
              <a:spcBef>
                <a:spcPts val="0"/>
              </a:spcBef>
              <a:spcAft>
                <a:spcPts val="0"/>
              </a:spcAft>
              <a:buClr>
                <a:schemeClr val="lt1"/>
              </a:buClr>
              <a:buSzPct val="25000"/>
              <a:buFont typeface="Arial"/>
              <a:buNone/>
            </a:pPr>
            <a:r>
              <a:rPr lang="en-US" sz="3600" b="0" i="0" u="none" strike="noStrike" cap="none" dirty="0">
                <a:solidFill>
                  <a:schemeClr val="tx1"/>
                </a:solidFill>
                <a:latin typeface="Arial"/>
                <a:ea typeface="Arial"/>
                <a:cs typeface="Arial"/>
                <a:sym typeface="Arial"/>
              </a:rPr>
              <a:t>The Moon passes through four major shapes during a cycle that repeats itself every 29.5 days.  The phases always follow one another in the same order:</a:t>
            </a:r>
          </a:p>
          <a:p>
            <a:pPr marL="342900" marR="0" lvl="0" indent="-342900" algn="ctr" rtl="0">
              <a:lnSpc>
                <a:spcPct val="100000"/>
              </a:lnSpc>
              <a:spcBef>
                <a:spcPts val="720"/>
              </a:spcBef>
              <a:spcAft>
                <a:spcPts val="0"/>
              </a:spcAft>
              <a:buClr>
                <a:schemeClr val="lt1"/>
              </a:buClr>
              <a:buSzPct val="25000"/>
              <a:buFont typeface="Arial"/>
              <a:buNone/>
            </a:pPr>
            <a:r>
              <a:rPr lang="en-US" sz="3600" b="0" i="0" u="none" strike="noStrike" cap="none" dirty="0">
                <a:solidFill>
                  <a:schemeClr val="tx1"/>
                </a:solidFill>
                <a:latin typeface="Arial"/>
                <a:ea typeface="Arial"/>
                <a:cs typeface="Arial"/>
                <a:sym typeface="Arial"/>
              </a:rPr>
              <a:t>New moon</a:t>
            </a:r>
          </a:p>
          <a:p>
            <a:pPr marL="342900" marR="0" lvl="0" indent="-342900" algn="ctr" rtl="0">
              <a:lnSpc>
                <a:spcPct val="100000"/>
              </a:lnSpc>
              <a:spcBef>
                <a:spcPts val="720"/>
              </a:spcBef>
              <a:spcAft>
                <a:spcPts val="0"/>
              </a:spcAft>
              <a:buClr>
                <a:schemeClr val="lt1"/>
              </a:buClr>
              <a:buSzPct val="25000"/>
              <a:buFont typeface="Arial"/>
              <a:buNone/>
            </a:pPr>
            <a:r>
              <a:rPr lang="en-US" sz="3600" b="0" i="0" u="none" strike="noStrike" cap="none" dirty="0">
                <a:solidFill>
                  <a:schemeClr val="tx1"/>
                </a:solidFill>
                <a:latin typeface="Arial"/>
                <a:ea typeface="Arial"/>
                <a:cs typeface="Arial"/>
                <a:sym typeface="Arial"/>
              </a:rPr>
              <a:t>First quarter</a:t>
            </a:r>
          </a:p>
          <a:p>
            <a:pPr marL="342900" marR="0" lvl="0" indent="-342900" algn="ctr" rtl="0">
              <a:lnSpc>
                <a:spcPct val="100000"/>
              </a:lnSpc>
              <a:spcBef>
                <a:spcPts val="720"/>
              </a:spcBef>
              <a:spcAft>
                <a:spcPts val="0"/>
              </a:spcAft>
              <a:buClr>
                <a:schemeClr val="lt1"/>
              </a:buClr>
              <a:buSzPct val="25000"/>
              <a:buFont typeface="Arial"/>
              <a:buNone/>
            </a:pPr>
            <a:r>
              <a:rPr lang="en-US" sz="3600" b="0" i="0" u="none" strike="noStrike" cap="none" dirty="0">
                <a:solidFill>
                  <a:schemeClr val="tx1"/>
                </a:solidFill>
                <a:latin typeface="Arial"/>
                <a:ea typeface="Arial"/>
                <a:cs typeface="Arial"/>
                <a:sym typeface="Arial"/>
              </a:rPr>
              <a:t>Third </a:t>
            </a:r>
            <a:r>
              <a:rPr lang="en-US" sz="3600" b="0" i="0" u="none" strike="noStrike" cap="none" dirty="0" smtClean="0">
                <a:solidFill>
                  <a:schemeClr val="tx1"/>
                </a:solidFill>
                <a:latin typeface="Arial"/>
                <a:ea typeface="Arial"/>
                <a:cs typeface="Arial"/>
                <a:sym typeface="Arial"/>
              </a:rPr>
              <a:t>or Last quarter</a:t>
            </a:r>
            <a:endParaRPr lang="en-US" sz="3600" b="0" i="0" u="none" strike="noStrike" cap="none" dirty="0">
              <a:solidFill>
                <a:schemeClr val="tx1"/>
              </a:solidFill>
              <a:latin typeface="Arial"/>
              <a:ea typeface="Arial"/>
              <a:cs typeface="Arial"/>
              <a:sym typeface="Arial"/>
            </a:endParaRPr>
          </a:p>
          <a:p>
            <a:pPr marL="342900" marR="0" lvl="0" indent="-342900" algn="ctr" rtl="0">
              <a:lnSpc>
                <a:spcPct val="100000"/>
              </a:lnSpc>
              <a:spcBef>
                <a:spcPts val="720"/>
              </a:spcBef>
              <a:spcAft>
                <a:spcPts val="0"/>
              </a:spcAft>
              <a:buClr>
                <a:schemeClr val="lt1"/>
              </a:buClr>
              <a:buSzPct val="25000"/>
              <a:buFont typeface="Arial"/>
              <a:buNone/>
            </a:pPr>
            <a:r>
              <a:rPr lang="en-US" sz="3600" b="0" i="0" u="none" strike="noStrike" cap="none" dirty="0">
                <a:solidFill>
                  <a:schemeClr val="tx1"/>
                </a:solidFill>
                <a:latin typeface="Arial"/>
                <a:ea typeface="Arial"/>
                <a:cs typeface="Arial"/>
                <a:sym typeface="Arial"/>
              </a:rPr>
              <a:t>Full moon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800" b="1" i="0" u="none" strike="noStrike" cap="none" dirty="0">
                <a:solidFill>
                  <a:schemeClr val="tx1"/>
                </a:solidFill>
                <a:latin typeface="Arial"/>
                <a:ea typeface="Arial"/>
                <a:cs typeface="Arial"/>
                <a:sym typeface="Arial"/>
              </a:rPr>
              <a:t>New Moon</a:t>
            </a:r>
          </a:p>
        </p:txBody>
      </p:sp>
      <p:sp>
        <p:nvSpPr>
          <p:cNvPr id="163" name="Shape 163"/>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ctr" rtl="0">
              <a:lnSpc>
                <a:spcPct val="100000"/>
              </a:lnSpc>
              <a:spcBef>
                <a:spcPts val="0"/>
              </a:spcBef>
              <a:spcAft>
                <a:spcPts val="0"/>
              </a:spcAft>
              <a:buClr>
                <a:schemeClr val="lt1"/>
              </a:buClr>
              <a:buSzPct val="25000"/>
              <a:buFont typeface="Arial"/>
              <a:buNone/>
            </a:pPr>
            <a:r>
              <a:rPr lang="en-US" sz="3200" b="0" i="0" u="none" strike="noStrike" cap="none" dirty="0">
                <a:solidFill>
                  <a:schemeClr val="tx1"/>
                </a:solidFill>
                <a:latin typeface="Arial"/>
                <a:ea typeface="Arial"/>
                <a:cs typeface="Arial"/>
                <a:sym typeface="Arial"/>
              </a:rPr>
              <a:t>The lighted side of the Moon faces away from the Earth.  This means that the Sun, Earth, and Moon are almost in a straight line, with the Moon in between the Sun and the Earth.  The Moon that we see looks very </a:t>
            </a:r>
            <a:r>
              <a:rPr lang="en-US" sz="3200" b="0" i="0" u="none" strike="noStrike" cap="none" dirty="0" smtClean="0">
                <a:solidFill>
                  <a:schemeClr val="tx1"/>
                </a:solidFill>
                <a:latin typeface="Arial"/>
                <a:ea typeface="Arial"/>
                <a:cs typeface="Arial"/>
                <a:sym typeface="Arial"/>
              </a:rPr>
              <a:t>dark.</a:t>
            </a:r>
            <a:endParaRPr lang="en-US" sz="3200" b="0" i="0" u="none" strike="noStrike" cap="none" dirty="0">
              <a:solidFill>
                <a:schemeClr val="tx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TotalTime>
  <Words>423</Words>
  <Application>Microsoft Office PowerPoint</Application>
  <PresentationFormat>On-screen Show (4:3)</PresentationFormat>
  <Paragraphs>84</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Default Design</vt:lpstr>
      <vt:lpstr>Moon  Phases</vt:lpstr>
      <vt:lpstr>Half of the Moon is always lit up by the sun. As the Moon orbits the Earth, we see different parts of the lighted area. </vt:lpstr>
      <vt:lpstr>Slide 3</vt:lpstr>
      <vt:lpstr>Slide 4</vt:lpstr>
      <vt:lpstr>More information about Moon Movement</vt:lpstr>
      <vt:lpstr>Is there really a dark side of the moon?</vt:lpstr>
      <vt:lpstr>Slide 7</vt:lpstr>
      <vt:lpstr>Slide 8</vt:lpstr>
      <vt:lpstr>New Moon</vt:lpstr>
      <vt:lpstr>New Moon</vt:lpstr>
      <vt:lpstr>First Quarter Moon</vt:lpstr>
      <vt:lpstr>First Quarter Moon</vt:lpstr>
      <vt:lpstr>Third (Last) Quarter Moon</vt:lpstr>
      <vt:lpstr>Third or Last Quarter Moon</vt:lpstr>
      <vt:lpstr>Full Moon</vt:lpstr>
      <vt:lpstr>Full Moon</vt:lpstr>
      <vt:lpstr>There are also four other phases of the Moon sometimes used.</vt:lpstr>
      <vt:lpstr>Waxing Crescent Moon</vt:lpstr>
      <vt:lpstr>Waxing Crescent Moon</vt:lpstr>
      <vt:lpstr>Waxing Gibbous Moon</vt:lpstr>
      <vt:lpstr>Waxing Gibbous Moon</vt:lpstr>
      <vt:lpstr>Waning Gibbous Moon</vt:lpstr>
      <vt:lpstr>Waning Gibbous Moon</vt:lpstr>
      <vt:lpstr>Waning Crescent Moon</vt:lpstr>
      <vt:lpstr>Waning Crescent Moon</vt:lpstr>
      <vt:lpstr>Slide 26</vt:lpstr>
      <vt:lpstr>Waxing &amp; Waning</vt:lpstr>
      <vt:lpstr>Slide 28</vt:lpstr>
      <vt:lpstr>Slide 29</vt:lpstr>
      <vt:lpstr>Moon Movie</vt:lpstr>
      <vt:lpstr> MOON QUIZ!!</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Moon  Phases</dc:title>
  <dc:creator>Kevin McCarthy</dc:creator>
  <cp:lastModifiedBy>cgeorge</cp:lastModifiedBy>
  <cp:revision>5</cp:revision>
  <dcterms:modified xsi:type="dcterms:W3CDTF">2016-10-10T14:57:45Z</dcterms:modified>
</cp:coreProperties>
</file>