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65" r:id="rId5"/>
    <p:sldId id="258" r:id="rId6"/>
    <p:sldId id="260" r:id="rId7"/>
    <p:sldId id="263" r:id="rId8"/>
    <p:sldId id="259" r:id="rId9"/>
    <p:sldId id="257" r:id="rId10"/>
    <p:sldId id="264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3E0FBAB-6E36-46CE-90AB-794453AA4877}" type="datetimeFigureOut">
              <a:rPr lang="en-US"/>
              <a:pPr/>
              <a:t>6/20/2013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E206E49-EDDC-424F-ADA0-840AE6BBE3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2CBE911-D0F7-41D1-9615-895F3A3918F4}" type="datetimeFigureOut">
              <a:rPr lang="en-US"/>
              <a:pPr/>
              <a:t>6/20/2013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8B32392-0FF0-4E26-B32D-F659F99547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1FC3-CB2A-4FC9-95F6-127A4BF49348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C595-0378-480F-81E7-9BC540257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D0F8B-0AC8-40CC-8EDF-39F90DF8D2D5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D5D9-7203-4BD9-876D-1D9868AC4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A125-2ED2-41A1-99CB-765BECBC3ABB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D43B-050F-4C8B-B4FD-F8E179B95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C7B0AA-0260-484E-9CD4-1BCFBAEC1363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A50A44-C4E0-4DCC-93D2-35CD96A84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F069-0A5B-4469-B747-FDD58FDBCC19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A6B5-3CC3-4245-98E3-33050AA19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885F-4AFC-467B-8F86-929E926E3278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CDB3-F8A6-4542-AF20-3E0C53E67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8FF1-CBE6-4CB0-9F44-9A817306C8AA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5DC5-7AB8-49C1-8DEB-7DB446DC6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09AC-BD8A-4C7E-A5AB-3EC2B735E872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AFF4-9B71-4902-A6A6-5DA4D161C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191F-2466-45C9-B3AA-E50BD5848628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FD17-48C7-41A8-B4EC-7AC626511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1127-7E96-432B-A51C-1BCD226F6A6B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B72-CC06-4DF8-A97E-6EAEFE44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178D-047C-4C34-900C-DA5D37F99E62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32D8-B2A2-42B7-9C8D-B3DD08017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F5ED-56A8-4D9E-B5C1-6CE66F6F5C63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76E4-69B5-4565-BE42-C5F001CF4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7F292C-5EE7-4403-A5BF-EF73253157F8}" type="datetimeFigureOut">
              <a:rPr lang="en-US"/>
              <a:pPr>
                <a:defRPr/>
              </a:pPr>
              <a:t>6/20/2013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A291DDD-75F3-42F3-B13C-45FDBA2AF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0" r:id="rId2"/>
    <p:sldLayoutId id="2147483883" r:id="rId3"/>
    <p:sldLayoutId id="2147483879" r:id="rId4"/>
    <p:sldLayoutId id="2147483884" r:id="rId5"/>
    <p:sldLayoutId id="2147483878" r:id="rId6"/>
    <p:sldLayoutId id="2147483885" r:id="rId7"/>
    <p:sldLayoutId id="2147483886" r:id="rId8"/>
    <p:sldLayoutId id="2147483887" r:id="rId9"/>
    <p:sldLayoutId id="2147483877" r:id="rId10"/>
    <p:sldLayoutId id="2147483876" r:id="rId11"/>
    <p:sldLayoutId id="21474838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Fossils and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Law of Superposition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562600"/>
            <a:ext cx="7407275" cy="969963"/>
          </a:xfrm>
        </p:spPr>
        <p:txBody>
          <a:bodyPr>
            <a:normAutofit/>
          </a:bodyPr>
          <a:lstStyle/>
          <a:p>
            <a:pPr marL="26988" eaLnBrk="1" hangingPunct="1"/>
            <a:r>
              <a:rPr lang="en-US" sz="1400" smtClean="0">
                <a:solidFill>
                  <a:schemeClr val="tx1"/>
                </a:solidFill>
              </a:rPr>
              <a:t>Resource:  Liz LaRosa Science http://www.middleschoolscience.com 2009</a:t>
            </a:r>
          </a:p>
          <a:p>
            <a:pPr marL="26988" eaLnBrk="1" hangingPunct="1"/>
            <a:r>
              <a:rPr lang="en-US" sz="1400" smtClean="0">
                <a:solidFill>
                  <a:schemeClr val="tx1"/>
                </a:solidFill>
              </a:rPr>
              <a:t>This powerpoint was created with the information from the FOSREC Activity “Who’s on First?” and “Fossil Inferences” by UEN.</a:t>
            </a:r>
          </a:p>
        </p:txBody>
      </p:sp>
      <p:pic>
        <p:nvPicPr>
          <p:cNvPr id="8196" name="Picture 1" descr="C:\Documents and Settings\Liz\Local Settings\Temporary Internet Files\Content.IE5\G58FSJC9\MPj043861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09800"/>
            <a:ext cx="4267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To think about…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problems did you run into when trying to arrange the fossils into the correct sequence?</a:t>
            </a:r>
            <a:br>
              <a:rPr lang="en-US" smtClean="0"/>
            </a:b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Would this have been more difficult if you did not know which layer was the oldest to start the activity?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Fossils and Superposition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7763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a </a:t>
            </a:r>
            <a:r>
              <a:rPr lang="en-US" b="1" dirty="0" smtClean="0"/>
              <a:t>fossil</a:t>
            </a:r>
            <a:r>
              <a:rPr lang="en-US" dirty="0" smtClean="0"/>
              <a:t>?</a:t>
            </a:r>
          </a:p>
          <a:p>
            <a:pPr marL="407988" lvl="1" indent="-4763" eaLnBrk="1" hangingPunct="1">
              <a:buFont typeface="Verdana" pitchFamily="34" charset="0"/>
              <a:buNone/>
            </a:pPr>
            <a:r>
              <a:rPr lang="en-US" sz="3200" dirty="0" smtClean="0"/>
              <a:t>		</a:t>
            </a:r>
            <a:r>
              <a:rPr lang="en-US" sz="3200" b="1" dirty="0" smtClean="0">
                <a:solidFill>
                  <a:schemeClr val="accent1"/>
                </a:solidFill>
              </a:rPr>
              <a:t>The trace or remains of an organism that lived long ago, 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most commonly preserved in sedimentary rock</a:t>
            </a:r>
          </a:p>
          <a:p>
            <a:pPr eaLnBrk="1" hangingPunct="1"/>
            <a:r>
              <a:rPr lang="en-US" dirty="0" smtClean="0"/>
              <a:t>What is the </a:t>
            </a:r>
            <a:r>
              <a:rPr lang="en-US" b="1" dirty="0" smtClean="0"/>
              <a:t>law of superposition</a:t>
            </a:r>
            <a:r>
              <a:rPr lang="en-US" dirty="0" smtClean="0"/>
              <a:t>?</a:t>
            </a:r>
          </a:p>
          <a:p>
            <a:pPr marL="407988" lvl="1" indent="-4763" eaLnBrk="1" hangingPunct="1"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lang="en-US" sz="3200" dirty="0" smtClean="0"/>
              <a:t>		</a:t>
            </a:r>
            <a:r>
              <a:rPr lang="en-US" sz="3200" b="1" dirty="0" smtClean="0">
                <a:solidFill>
                  <a:schemeClr val="accent1"/>
                </a:solidFill>
              </a:rPr>
              <a:t>Younger rocks lie above older rocks if the layers have not been disturbed.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Relative Dating?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850" cy="5410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Any method of determining whether an event or object is older or younger than other events or objects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42672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" y="2514600"/>
            <a:ext cx="4267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sz="2800" b="1">
                <a:solidFill>
                  <a:schemeClr val="accent1"/>
                </a:solidFill>
              </a:rPr>
              <a:t> For example, each of these Grand Canyon rock layers represents a period of time in Earth's history.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sz="2800" b="1">
                <a:solidFill>
                  <a:schemeClr val="accent1"/>
                </a:solidFill>
              </a:rPr>
              <a:t> Are the youngest layers on the top or the bottom?  How can you tell?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791450" cy="9445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Index Fossils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1"/>
          </p:nvPr>
        </p:nvSpPr>
        <p:spPr>
          <a:xfrm>
            <a:off x="990600" y="1143000"/>
            <a:ext cx="68707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What is an index fossil?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A fossil that is found in the rock layers of </a:t>
            </a:r>
            <a:r>
              <a:rPr lang="en-US" sz="3200" b="1" u="sng" dirty="0" smtClean="0">
                <a:solidFill>
                  <a:schemeClr val="accent1"/>
                </a:solidFill>
              </a:rPr>
              <a:t>only one geologic age</a:t>
            </a:r>
            <a:r>
              <a:rPr lang="en-US" sz="3200" b="1" dirty="0" smtClean="0">
                <a:solidFill>
                  <a:schemeClr val="accent1"/>
                </a:solidFill>
              </a:rPr>
              <a:t> and is </a:t>
            </a:r>
            <a:r>
              <a:rPr lang="en-US" sz="3200" b="1" u="sng" dirty="0" smtClean="0">
                <a:solidFill>
                  <a:schemeClr val="accent1"/>
                </a:solidFill>
              </a:rPr>
              <a:t>used to establish the age of the rock layers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endParaRPr lang="en-US" sz="3200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Found in rock layers 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	</a:t>
            </a:r>
            <a:r>
              <a:rPr lang="en-US" sz="3200" b="1" u="sng" dirty="0" smtClean="0">
                <a:solidFill>
                  <a:schemeClr val="accent1"/>
                </a:solidFill>
              </a:rPr>
              <a:t>around the world</a:t>
            </a:r>
            <a:r>
              <a:rPr lang="en-US" sz="3200" b="1" dirty="0" smtClean="0">
                <a:solidFill>
                  <a:schemeClr val="accent1"/>
                </a:solidFill>
              </a:rPr>
              <a:t>. 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sz="3200" dirty="0" smtClean="0"/>
              <a:t>          </a:t>
            </a:r>
            <a:r>
              <a:rPr lang="en-US" sz="2400" dirty="0" smtClean="0"/>
              <a:t>  Example:  Ammonite</a:t>
            </a:r>
          </a:p>
        </p:txBody>
      </p:sp>
      <p:pic>
        <p:nvPicPr>
          <p:cNvPr id="15362" name="Picture 2" descr="http://skywalker.cochise.edu/wellerr/students/ammonites/6ammonite-lagu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962400"/>
            <a:ext cx="2800350" cy="221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Activity # 1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1066800" y="990600"/>
            <a:ext cx="7497763" cy="5486400"/>
          </a:xfrm>
        </p:spPr>
        <p:txBody>
          <a:bodyPr/>
          <a:lstStyle/>
          <a:p>
            <a:pPr eaLnBrk="1" hangingPunct="1"/>
            <a:r>
              <a:rPr lang="en-US" smtClean="0"/>
              <a:t>On your table you have 8 index cards with nonsense letters placed on them.</a:t>
            </a:r>
          </a:p>
          <a:p>
            <a:pPr eaLnBrk="1" hangingPunct="1"/>
            <a:r>
              <a:rPr lang="en-US" smtClean="0"/>
              <a:t>Your task is to determine what the correct sequence of the letters are.</a:t>
            </a:r>
          </a:p>
          <a:p>
            <a:pPr eaLnBrk="1" hangingPunct="1"/>
            <a:r>
              <a:rPr lang="en-US" smtClean="0"/>
              <a:t>You have two clues:</a:t>
            </a:r>
          </a:p>
          <a:p>
            <a:pPr marL="915988" lvl="1" indent="-514350" eaLnBrk="1" hangingPunct="1">
              <a:buFont typeface="Gill Sans MT" pitchFamily="34" charset="0"/>
              <a:buAutoNum type="arabicPeriod"/>
            </a:pPr>
            <a:r>
              <a:rPr lang="en-US" smtClean="0"/>
              <a:t>The card with the letters “C” and “T” is the bottom, oldest layer</a:t>
            </a:r>
          </a:p>
          <a:p>
            <a:pPr marL="915988" lvl="1" indent="-514350" eaLnBrk="1" hangingPunct="1">
              <a:buFont typeface="Gill Sans MT" pitchFamily="34" charset="0"/>
              <a:buAutoNum type="arabicPeriod"/>
            </a:pPr>
            <a:r>
              <a:rPr lang="en-US" smtClean="0"/>
              <a:t>Look for a card that has </a:t>
            </a:r>
            <a:r>
              <a:rPr lang="en-US" i="1" smtClean="0"/>
              <a:t>either</a:t>
            </a:r>
            <a:r>
              <a:rPr lang="en-US" smtClean="0"/>
              <a:t> a “T” or “C” written on it for the second layer.</a:t>
            </a:r>
          </a:p>
          <a:p>
            <a:pPr marL="915988" lvl="1" indent="-514350" eaLnBrk="1" hangingPunct="1">
              <a:buFont typeface="Gill Sans MT" pitchFamily="34" charset="0"/>
              <a:buAutoNum type="arabicPeriod"/>
            </a:pPr>
            <a:r>
              <a:rPr lang="en-US" smtClean="0"/>
              <a:t>Continue until all cards are placed in a logical sequence.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382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4400" y="5867400"/>
            <a:ext cx="1219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C T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38600" y="5181600"/>
            <a:ext cx="1447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Gill Sans MT" pitchFamily="34" charset="0"/>
              </a:rPr>
              <a:t>AGC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3800" y="4495800"/>
            <a:ext cx="1066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ill Sans MT" pitchFamily="34" charset="0"/>
              </a:rPr>
              <a:t>UA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0" y="3810000"/>
            <a:ext cx="13716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ill Sans MT" pitchFamily="34" charset="0"/>
              </a:rPr>
              <a:t>NBU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1800" y="3163888"/>
            <a:ext cx="1066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ill Sans MT" pitchFamily="34" charset="0"/>
              </a:rPr>
              <a:t>NB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2514600"/>
            <a:ext cx="1066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Gill Sans MT" pitchFamily="34" charset="0"/>
              </a:rPr>
              <a:t>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1868488"/>
            <a:ext cx="1600200" cy="646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ill Sans MT" pitchFamily="34" charset="0"/>
              </a:rPr>
              <a:t>DXO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1219200"/>
            <a:ext cx="1219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Gill Sans MT" pitchFamily="34" charset="0"/>
              </a:rPr>
              <a:t>MD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228600"/>
            <a:ext cx="5257800" cy="307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000" b="1" u="sng">
                <a:cs typeface="Arial" charset="0"/>
              </a:rPr>
              <a:t>Questions</a:t>
            </a:r>
            <a:r>
              <a:rPr lang="en-US" sz="2000">
                <a:cs typeface="Arial" charset="0"/>
              </a:rPr>
              <a:t>: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sz="2200">
                <a:cs typeface="Arial" charset="0"/>
              </a:rPr>
              <a:t>What letter is the oldest?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sz="2200">
                <a:cs typeface="Arial" charset="0"/>
              </a:rPr>
              <a:t>What letter is the youngest?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sz="2200">
                <a:cs typeface="Arial" charset="0"/>
              </a:rPr>
              <a:t>What letter showed up the most?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sz="2200">
                <a:cs typeface="Arial" charset="0"/>
              </a:rPr>
              <a:t>Which letters only showed up once?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sz="2200">
                <a:cs typeface="Arial" charset="0"/>
              </a:rPr>
              <a:t>Which letters could be index fossils?</a:t>
            </a:r>
            <a:br>
              <a:rPr lang="en-US" sz="2200">
                <a:cs typeface="Arial" charset="0"/>
              </a:rPr>
            </a:br>
            <a:endParaRPr lang="en-US" sz="2200">
              <a:cs typeface="Arial" charset="0"/>
            </a:endParaRPr>
          </a:p>
          <a:p>
            <a:pPr>
              <a:buFont typeface="Gill Sans MT" pitchFamily="34" charset="0"/>
              <a:buAutoNum type="arabicPeriod"/>
            </a:pPr>
            <a:r>
              <a:rPr lang="en-US" sz="2200">
                <a:cs typeface="Arial" charset="0"/>
              </a:rPr>
              <a:t>How did you know which was older: </a:t>
            </a:r>
            <a:br>
              <a:rPr lang="en-US" sz="2200">
                <a:cs typeface="Arial" charset="0"/>
              </a:rPr>
            </a:br>
            <a:r>
              <a:rPr lang="en-US" sz="2200">
                <a:cs typeface="Arial" charset="0"/>
              </a:rPr>
              <a:t>      “M” or “X”?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 # 2:  Fossil Cards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20050" cy="5410200"/>
          </a:xfrm>
        </p:spPr>
        <p:txBody>
          <a:bodyPr/>
          <a:lstStyle/>
          <a:p>
            <a:pPr eaLnBrk="1" hangingPunct="1"/>
            <a:r>
              <a:rPr lang="en-US" smtClean="0"/>
              <a:t>Arrange the index cards that represent layers of rock and fossils.</a:t>
            </a:r>
          </a:p>
          <a:p>
            <a:pPr eaLnBrk="1" hangingPunct="1"/>
            <a:r>
              <a:rPr lang="en-US" smtClean="0"/>
              <a:t>Clues:</a:t>
            </a:r>
          </a:p>
          <a:p>
            <a:pPr marL="915988" lvl="1" indent="-514350" eaLnBrk="1" hangingPunct="1">
              <a:buFont typeface="Gill Sans MT" pitchFamily="34" charset="0"/>
              <a:buAutoNum type="arabicPeriod"/>
            </a:pPr>
            <a:r>
              <a:rPr lang="en-US" b="1" smtClean="0"/>
              <a:t>The oldest layer has the letter “M” in it</a:t>
            </a:r>
          </a:p>
          <a:p>
            <a:pPr marL="915988" lvl="1" indent="-514350" eaLnBrk="1" hangingPunct="1">
              <a:buFont typeface="Gill Sans MT" pitchFamily="34" charset="0"/>
              <a:buAutoNum type="arabicPeriod"/>
            </a:pPr>
            <a:r>
              <a:rPr lang="en-US" b="1" smtClean="0"/>
              <a:t>Find a rock layer that has at least one of the fossils you found in the oldest rock layer.  Place it above the oldest layer.  Continue until you have placed all cards.</a:t>
            </a:r>
          </a:p>
          <a:p>
            <a:pPr marL="915988" lvl="1" indent="-514350" eaLnBrk="1" hangingPunct="1">
              <a:buFont typeface="Gill Sans MT" pitchFamily="34" charset="0"/>
              <a:buAutoNum type="arabicPeriod"/>
            </a:pPr>
            <a:r>
              <a:rPr lang="en-US" b="1" smtClean="0"/>
              <a:t>Extinction is forever - once an organism disappears from the sequence it cannot reappear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143000" y="6211888"/>
            <a:ext cx="762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39243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3933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28194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63689"/>
            <a:ext cx="8382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R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104775"/>
            <a:ext cx="51054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3566</TotalTime>
  <Words>389</Words>
  <Application>Microsoft Macintosh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Fossils and  The Law of Superposition</vt:lpstr>
      <vt:lpstr>Fossils and Superposition</vt:lpstr>
      <vt:lpstr>What is Relative Dating?</vt:lpstr>
      <vt:lpstr>Index Fossils</vt:lpstr>
      <vt:lpstr>Activity # 1</vt:lpstr>
      <vt:lpstr>Slide 6</vt:lpstr>
      <vt:lpstr>Activity # 2:  Fossil Cards</vt:lpstr>
      <vt:lpstr>Slide 8</vt:lpstr>
      <vt:lpstr>Slide 9</vt:lpstr>
      <vt:lpstr>To think about…</vt:lpstr>
    </vt:vector>
  </TitlesOfParts>
  <Company>Johnson &amp; Johnson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Fossils and      the Law of Superpostition</dc:title>
  <dc:creator>Liz</dc:creator>
  <cp:lastModifiedBy>Topinka, Beth</cp:lastModifiedBy>
  <cp:revision>63</cp:revision>
  <dcterms:created xsi:type="dcterms:W3CDTF">2013-03-03T19:26:48Z</dcterms:created>
  <dcterms:modified xsi:type="dcterms:W3CDTF">2013-06-20T11:36:33Z</dcterms:modified>
</cp:coreProperties>
</file>