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6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7" r:id="rId12"/>
    <p:sldId id="25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58251-D850-4E31-B5DD-F0E7EA858F03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C4E3A-12DE-499E-A37D-5DAC050164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3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C4E3A-12DE-499E-A37D-5DAC050164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55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7CD4EF-BF7E-4FA4-81E9-FA697E620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5321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8D7D2-C588-436D-842D-A22AC759FD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4200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19536-F602-4F71-84AE-7DF410CAA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86913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BC23-485C-4969-9CE7-03D0BE10C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7406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5DDD2-589E-4975-A74F-3C6C066D2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975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56CE0-0155-44EC-ACDB-DF4308E54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3975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1E11D-7C21-434C-B1A9-CD775FFCE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9051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3708-7B63-4E48-A0FB-D0014F65DA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4064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E6B4-8DCF-4613-8BFD-DB35F3FEA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1797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57B09-23CF-4EBE-BB99-86D29FD44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2035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069E-4635-4BF1-B4B0-5AA262C3C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356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40800-F4BA-43EB-9A19-72910F9CD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7448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2ED1-040A-4ACB-B39C-A19D88B75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4946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BCF97-AD50-4217-96A3-30F842C7D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2468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1216CDF-E04C-4E5E-95B3-B096AFDD3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8153400" cy="1470025"/>
          </a:xfrm>
        </p:spPr>
        <p:txBody>
          <a:bodyPr/>
          <a:lstStyle/>
          <a:p>
            <a:pPr eaLnBrk="1" hangingPunct="1"/>
            <a:r>
              <a:rPr lang="en-US" altLang="en-US" sz="9600" b="1" dirty="0" smtClean="0">
                <a:latin typeface="Harrington" panose="04040505050A02020702" pitchFamily="82" charset="0"/>
              </a:rPr>
              <a:t>Weather</a:t>
            </a:r>
            <a:r>
              <a:rPr lang="en-US" altLang="en-US" sz="9600" b="1" dirty="0" smtClean="0"/>
              <a:t> </a:t>
            </a:r>
            <a:r>
              <a:rPr lang="en-US" altLang="en-US" sz="9600" b="1" dirty="0" smtClean="0">
                <a:latin typeface="Harrington" panose="04040505050A02020702" pitchFamily="82" charset="0"/>
              </a:rPr>
              <a:t>Tools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3246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800" b="1" dirty="0" smtClean="0"/>
              <a:t>What are they?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800" b="1" dirty="0" smtClean="0"/>
              <a:t>What do they do?</a:t>
            </a:r>
          </a:p>
          <a:p>
            <a:pPr eaLnBrk="1" hangingPunct="1">
              <a:lnSpc>
                <a:spcPct val="90000"/>
              </a:lnSpc>
            </a:pPr>
            <a:endParaRPr lang="en-US" altLang="en-US" sz="5400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latin typeface="Harrington" panose="04040505050A02020702" pitchFamily="82" charset="0"/>
              </a:rPr>
              <a:t>Hygrometer</a:t>
            </a:r>
            <a:endParaRPr lang="en-US" sz="7200" b="1" dirty="0">
              <a:latin typeface="Harrington" panose="04040505050A02020702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17638"/>
            <a:ext cx="5079056" cy="4708525"/>
          </a:xfrm>
        </p:spPr>
        <p:txBody>
          <a:bodyPr/>
          <a:lstStyle/>
          <a:p>
            <a:r>
              <a:rPr lang="en-US" sz="2100" dirty="0" smtClean="0"/>
              <a:t>A </a:t>
            </a:r>
            <a:r>
              <a:rPr lang="en-US" sz="2100" u="sng" dirty="0"/>
              <a:t>hygrometer</a:t>
            </a:r>
            <a:r>
              <a:rPr lang="en-US" sz="2100" dirty="0"/>
              <a:t> </a:t>
            </a:r>
            <a:r>
              <a:rPr lang="en-US" sz="2100" dirty="0" smtClean="0"/>
              <a:t>is an instrument used to </a:t>
            </a:r>
            <a:r>
              <a:rPr lang="en-US" sz="2100" u="sng" dirty="0" smtClean="0"/>
              <a:t>measure </a:t>
            </a:r>
            <a:r>
              <a:rPr lang="en-US" sz="2100" u="sng" dirty="0"/>
              <a:t>the humidity</a:t>
            </a:r>
            <a:r>
              <a:rPr lang="en-US" sz="2100" dirty="0"/>
              <a:t>, or moisture content, of the air in terms of the relative humidity. </a:t>
            </a:r>
            <a:endParaRPr lang="en-US" sz="2100" dirty="0" smtClean="0"/>
          </a:p>
          <a:p>
            <a:r>
              <a:rPr lang="en-US" sz="2100" dirty="0" smtClean="0"/>
              <a:t>This </a:t>
            </a:r>
            <a:r>
              <a:rPr lang="en-US" sz="2100" u="sng" dirty="0"/>
              <a:t>reading</a:t>
            </a:r>
            <a:r>
              <a:rPr lang="en-US" sz="2100" dirty="0"/>
              <a:t> helps determine the </a:t>
            </a:r>
            <a:r>
              <a:rPr lang="en-US" sz="2100" u="sng" dirty="0"/>
              <a:t>comfort level</a:t>
            </a:r>
            <a:r>
              <a:rPr lang="en-US" sz="2100" dirty="0"/>
              <a:t> of a given </a:t>
            </a:r>
            <a:r>
              <a:rPr lang="en-US" sz="2100" u="sng" dirty="0"/>
              <a:t>air temperature</a:t>
            </a:r>
            <a:r>
              <a:rPr lang="en-US" sz="2100" dirty="0"/>
              <a:t>. The air feels more comfortable in both cold weather and hot weather when the humidity is </a:t>
            </a:r>
            <a:r>
              <a:rPr lang="en-US" sz="2100" dirty="0" smtClean="0"/>
              <a:t>low.</a:t>
            </a:r>
          </a:p>
          <a:p>
            <a:r>
              <a:rPr lang="en-US" sz="2100" u="sng" dirty="0" smtClean="0"/>
              <a:t>Humidity</a:t>
            </a:r>
            <a:r>
              <a:rPr lang="en-US" sz="2100" dirty="0" smtClean="0"/>
              <a:t> </a:t>
            </a:r>
            <a:r>
              <a:rPr lang="en-US" sz="2100" dirty="0"/>
              <a:t>affects plant and animal life, and buildings. </a:t>
            </a:r>
            <a:endParaRPr lang="en-US" sz="2100" dirty="0" smtClean="0"/>
          </a:p>
          <a:p>
            <a:r>
              <a:rPr lang="en-US" sz="2100" dirty="0" smtClean="0"/>
              <a:t>Also</a:t>
            </a:r>
            <a:r>
              <a:rPr lang="en-US" sz="2100" dirty="0"/>
              <a:t>, the </a:t>
            </a:r>
            <a:r>
              <a:rPr lang="en-US" sz="2100" u="sng" dirty="0"/>
              <a:t>more humid</a:t>
            </a:r>
            <a:r>
              <a:rPr lang="en-US" sz="2100" dirty="0"/>
              <a:t> the air is, the more likely there is to be dew, fog, clouds or </a:t>
            </a:r>
            <a:r>
              <a:rPr lang="en-US" sz="2100" u="sng" dirty="0"/>
              <a:t>rain</a:t>
            </a:r>
            <a:r>
              <a:rPr lang="en-US" sz="2100" dirty="0"/>
              <a:t>.</a:t>
            </a:r>
          </a:p>
        </p:txBody>
      </p:sp>
      <p:pic>
        <p:nvPicPr>
          <p:cNvPr id="7" name="Online Image Placeholder 6" descr="OLD SCHOOL &lt;strong&gt;HYGROMETER&lt;/strong&gt; - Mushroom Cultivation - Shroomery ...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457200"/>
            <a:ext cx="2945456" cy="5334000"/>
          </a:xfrm>
        </p:spPr>
      </p:pic>
    </p:spTree>
    <p:extLst>
      <p:ext uri="{BB962C8B-B14F-4D97-AF65-F5344CB8AC3E}">
        <p14:creationId xmlns:p14="http://schemas.microsoft.com/office/powerpoint/2010/main" xmlns="" val="212965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>
                <a:latin typeface="Lucida Calligraphy" panose="03010101010101010101" pitchFamily="66" charset="0"/>
              </a:rPr>
              <a:t>Let’s Review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/>
              <a:t>A thermometer tells us the speed and direction of wind. 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mtClean="0"/>
              <a:t>True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 smtClean="0"/>
              <a:t>False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6629400" y="4267200"/>
            <a:ext cx="1419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nap ITC" panose="04040A07060A02020202" pitchFamily="82" charset="0"/>
              </a:rPr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Rain gauges tell us how much it rained.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A. True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B. False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 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b="1" dirty="0" smtClean="0">
                <a:latin typeface="Lucida Calligraphy" panose="03010101010101010101" pitchFamily="66" charset="0"/>
              </a:rPr>
              <a:t>Let’s Review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6629400" y="4267200"/>
            <a:ext cx="1419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nap ITC" panose="04040A07060A02020202" pitchFamily="82" charset="0"/>
              </a:rPr>
              <a:t>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>
                <a:latin typeface="Lucida Calligraphy" panose="03010101010101010101" pitchFamily="66" charset="0"/>
              </a:rPr>
              <a:t>Let’s Review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Which of the following is NOT a weather condition?</a:t>
            </a:r>
          </a:p>
          <a:p>
            <a:pPr lvl="1" eaLnBrk="1" hangingPunct="1"/>
            <a:r>
              <a:rPr lang="en-US" altLang="en-US" smtClean="0"/>
              <a:t>A. air temperature</a:t>
            </a:r>
          </a:p>
          <a:p>
            <a:pPr lvl="1" eaLnBrk="1" hangingPunct="1"/>
            <a:r>
              <a:rPr lang="en-US" altLang="en-US" smtClean="0"/>
              <a:t>B. moisture and precipitation</a:t>
            </a:r>
          </a:p>
          <a:p>
            <a:pPr lvl="1" eaLnBrk="1" hangingPunct="1"/>
            <a:r>
              <a:rPr lang="en-US" altLang="en-US" smtClean="0"/>
              <a:t>C. time of day</a:t>
            </a:r>
          </a:p>
          <a:p>
            <a:pPr lvl="1" eaLnBrk="1" hangingPunct="1"/>
            <a:r>
              <a:rPr lang="en-US" altLang="en-US" smtClean="0"/>
              <a:t>D. wind speed and direction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6629400" y="4267200"/>
            <a:ext cx="1419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nap ITC" panose="04040A07060A02020202" pitchFamily="82" charset="0"/>
              </a:rPr>
              <a:t>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>
                <a:latin typeface="Lucida Calligraphy" panose="03010101010101010101" pitchFamily="66" charset="0"/>
              </a:rPr>
              <a:t>Let’s Review</a:t>
            </a:r>
            <a:r>
              <a:rPr lang="en-US" altLang="en-US" sz="4000" b="1" dirty="0" smtClean="0">
                <a:latin typeface="Lucida Calligraphy" panose="03010101010101010101" pitchFamily="66" charset="0"/>
              </a:rPr>
              <a:t/>
            </a:r>
            <a:br>
              <a:rPr lang="en-US" altLang="en-US" sz="4000" b="1" dirty="0" smtClean="0">
                <a:latin typeface="Lucida Calligraphy" panose="03010101010101010101" pitchFamily="66" charset="0"/>
              </a:rPr>
            </a:br>
            <a:r>
              <a:rPr lang="en-US" altLang="en-US" sz="4000" b="1" dirty="0" smtClean="0">
                <a:latin typeface="Lucida Calligraphy" panose="03010101010101010101" pitchFamily="66" charset="0"/>
              </a:rPr>
              <a:t>Extended Response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two weather instruments are most important for predicting the weather? Be able to justify your answer.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>
                <a:latin typeface="Lucida Calligraphy" panose="03010101010101010101" pitchFamily="66" charset="0"/>
              </a:rPr>
              <a:t>Essential Questions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tools do we use in weather?</a:t>
            </a:r>
          </a:p>
          <a:p>
            <a:pPr lvl="1" eaLnBrk="1" hangingPunct="1"/>
            <a:r>
              <a:rPr lang="en-US" altLang="en-US" smtClean="0"/>
              <a:t>What is a thermometer?</a:t>
            </a:r>
          </a:p>
          <a:p>
            <a:pPr lvl="1" eaLnBrk="1" hangingPunct="1"/>
            <a:r>
              <a:rPr lang="en-US" altLang="en-US" smtClean="0"/>
              <a:t>What is a wind vane?</a:t>
            </a:r>
          </a:p>
          <a:p>
            <a:pPr lvl="1" eaLnBrk="1" hangingPunct="1"/>
            <a:r>
              <a:rPr lang="en-US" altLang="en-US" smtClean="0"/>
              <a:t>What is an anemometer?</a:t>
            </a:r>
          </a:p>
          <a:p>
            <a:pPr lvl="1" eaLnBrk="1" hangingPunct="1"/>
            <a:r>
              <a:rPr lang="en-US" altLang="en-US" smtClean="0"/>
              <a:t>What is a barometer?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6600" b="1" dirty="0" smtClean="0">
                <a:latin typeface="Harrington" panose="04040505050A02020702" pitchFamily="82" charset="0"/>
              </a:rPr>
              <a:t>Measuring Weather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Just like we use a ruler to measure length, there are certain tools we use to </a:t>
            </a:r>
            <a:r>
              <a:rPr lang="en-US" altLang="en-US" u="sng" dirty="0" smtClean="0"/>
              <a:t>measure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weather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Because there are many different types of </a:t>
            </a:r>
            <a:r>
              <a:rPr lang="en-US" altLang="en-US" u="sng" dirty="0" smtClean="0"/>
              <a:t>weather data</a:t>
            </a:r>
            <a:r>
              <a:rPr lang="en-US" altLang="en-US" dirty="0" smtClean="0"/>
              <a:t>, there are many instruments used to </a:t>
            </a:r>
            <a:r>
              <a:rPr lang="en-US" altLang="en-US" u="sng" dirty="0" smtClean="0"/>
              <a:t>monitor</a:t>
            </a:r>
            <a:r>
              <a:rPr lang="en-US" altLang="en-US" dirty="0" smtClean="0"/>
              <a:t> that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latin typeface="Harrington" panose="04040505050A02020702" pitchFamily="82" charset="0"/>
              </a:rPr>
              <a:t>The Most Common Weather Tools Are: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429000"/>
          </a:xfrm>
        </p:spPr>
        <p:txBody>
          <a:bodyPr numCol="2"/>
          <a:lstStyle/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Thermometer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Wind Vane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Anemometer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4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4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4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Barometer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Rain Gauge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Hygrometer</a:t>
            </a:r>
          </a:p>
          <a:p>
            <a:pPr eaLnBrk="1" hangingPunct="1">
              <a:lnSpc>
                <a:spcPct val="90000"/>
              </a:lnSpc>
            </a:pPr>
            <a:endParaRPr lang="en-US" altLang="en-US" sz="4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b="1" dirty="0" smtClean="0">
                <a:latin typeface="Harrington" panose="04040505050A02020702" pitchFamily="82" charset="0"/>
              </a:rPr>
              <a:t>Thermometer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6400" cy="4830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 </a:t>
            </a:r>
            <a:r>
              <a:rPr lang="en-US" altLang="en-US" sz="2800" u="sng" dirty="0" smtClean="0"/>
              <a:t>thermometer</a:t>
            </a:r>
            <a:r>
              <a:rPr lang="en-US" altLang="en-US" sz="2800" dirty="0" smtClean="0"/>
              <a:t> is a weather tool used to measure the </a:t>
            </a:r>
            <a:r>
              <a:rPr lang="en-US" altLang="en-US" sz="2800" u="sng" dirty="0" smtClean="0"/>
              <a:t>temperature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We </a:t>
            </a:r>
            <a:r>
              <a:rPr lang="en-US" altLang="en-US" sz="2800" u="sng" dirty="0" smtClean="0"/>
              <a:t>measure</a:t>
            </a:r>
            <a:r>
              <a:rPr lang="en-US" altLang="en-US" sz="2800" dirty="0" smtClean="0"/>
              <a:t> temperature in degrees </a:t>
            </a:r>
            <a:r>
              <a:rPr lang="en-US" altLang="en-US" sz="2800" u="sng" dirty="0" smtClean="0"/>
              <a:t>Fahrenheit</a:t>
            </a:r>
            <a:r>
              <a:rPr lang="en-US" altLang="en-US" sz="2800" dirty="0" smtClean="0"/>
              <a:t> or degrees </a:t>
            </a:r>
            <a:r>
              <a:rPr lang="en-US" altLang="en-US" sz="2800" u="sng" dirty="0" smtClean="0"/>
              <a:t>Celsius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Water boils at 212 degrees Fahrenheit or 100 degrees Celsius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Water freezes at 32 degrees Fahrenheit or 0 degrees Celsius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pic>
        <p:nvPicPr>
          <p:cNvPr id="7172" name="Picture 6" descr="MCj0413624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15000" y="1295400"/>
            <a:ext cx="273685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b="1" dirty="0" smtClean="0">
                <a:latin typeface="Harrington" panose="04040505050A02020702" pitchFamily="82" charset="0"/>
              </a:rPr>
              <a:t>Wind Vane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By observing </a:t>
            </a:r>
            <a:r>
              <a:rPr lang="en-US" altLang="en-US" sz="2800" u="sng" dirty="0" smtClean="0"/>
              <a:t>wind</a:t>
            </a:r>
            <a:r>
              <a:rPr lang="en-US" altLang="en-US" sz="2800" dirty="0" smtClean="0"/>
              <a:t> </a:t>
            </a:r>
            <a:r>
              <a:rPr lang="en-US" altLang="en-US" sz="2800" u="sng" dirty="0" smtClean="0"/>
              <a:t>vanes</a:t>
            </a:r>
            <a:r>
              <a:rPr lang="en-US" altLang="en-US" sz="2800" dirty="0" smtClean="0"/>
              <a:t>, we can know the </a:t>
            </a:r>
            <a:r>
              <a:rPr lang="en-US" altLang="en-US" sz="2800" u="sng" dirty="0" smtClean="0"/>
              <a:t>direction</a:t>
            </a:r>
            <a:r>
              <a:rPr lang="en-US" altLang="en-US" sz="2800" dirty="0" smtClean="0"/>
              <a:t> of the </a:t>
            </a:r>
            <a:r>
              <a:rPr lang="en-US" altLang="en-US" sz="2800" u="sng" dirty="0" smtClean="0"/>
              <a:t>wind</a:t>
            </a:r>
            <a:r>
              <a:rPr lang="en-US" altLang="en-US" sz="2800" dirty="0" smtClean="0"/>
              <a:t>.  Knowing the direction of the wind is an important part in predicting the weather.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8196" name="Picture 8" descr="windva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314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 approaching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b="1" dirty="0" smtClean="0">
                <a:latin typeface="Harrington" panose="04040505050A02020702" pitchFamily="82" charset="0"/>
              </a:rPr>
              <a:t>Anemometer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Wind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speed</a:t>
            </a:r>
            <a:r>
              <a:rPr lang="en-US" altLang="en-US" dirty="0" smtClean="0"/>
              <a:t> is an important part of weather.</a:t>
            </a:r>
          </a:p>
          <a:p>
            <a:pPr eaLnBrk="1" hangingPunct="1"/>
            <a:r>
              <a:rPr lang="en-US" altLang="en-US" dirty="0" smtClean="0"/>
              <a:t>An </a:t>
            </a:r>
            <a:r>
              <a:rPr lang="en-US" altLang="en-US" u="sng" dirty="0" smtClean="0"/>
              <a:t>anemometer</a:t>
            </a:r>
            <a:r>
              <a:rPr lang="en-US" altLang="en-US" dirty="0" smtClean="0"/>
              <a:t> is a weather tool that </a:t>
            </a:r>
            <a:r>
              <a:rPr lang="en-US" altLang="en-US" u="sng" dirty="0" smtClean="0"/>
              <a:t>measures wind speed</a:t>
            </a:r>
            <a:r>
              <a:rPr lang="en-US" altLang="en-US" dirty="0" smtClean="0"/>
              <a:t>.</a:t>
            </a:r>
          </a:p>
        </p:txBody>
      </p:sp>
      <p:pic>
        <p:nvPicPr>
          <p:cNvPr id="9220" name="Picture 7" descr="w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14400" y="1828800"/>
            <a:ext cx="2794000" cy="3810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 bi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b="1" dirty="0" smtClean="0">
                <a:latin typeface="Harrington" panose="04040505050A02020702" pitchFamily="82" charset="0"/>
              </a:rPr>
              <a:t>Barometer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u="sng" dirty="0" smtClean="0"/>
              <a:t>Barometers</a:t>
            </a:r>
            <a:r>
              <a:rPr lang="en-US" altLang="en-US" sz="2400" dirty="0" smtClean="0"/>
              <a:t> are important to </a:t>
            </a:r>
            <a:r>
              <a:rPr lang="en-US" altLang="en-US" sz="2400" u="sng" dirty="0" smtClean="0"/>
              <a:t>measuring air pressure</a:t>
            </a:r>
            <a:r>
              <a:rPr lang="en-US" altLang="en-US" sz="2400" dirty="0" smtClean="0"/>
              <a:t>.  Air pressure can help you predict good or bad weather.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 dirty="0" smtClean="0"/>
              <a:t>Rising</a:t>
            </a:r>
            <a:r>
              <a:rPr lang="en-US" altLang="en-US" sz="2400" dirty="0" smtClean="0"/>
              <a:t> air pressure often predicts </a:t>
            </a:r>
            <a:r>
              <a:rPr lang="en-US" altLang="en-US" sz="2400" u="sng" dirty="0" smtClean="0"/>
              <a:t>cooler air</a:t>
            </a:r>
            <a:r>
              <a:rPr lang="en-US" altLang="en-US" sz="2400" dirty="0" smtClean="0"/>
              <a:t> and less chance of rain.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 dirty="0" smtClean="0"/>
              <a:t>Falling</a:t>
            </a:r>
            <a:r>
              <a:rPr lang="en-US" altLang="en-US" sz="2400" dirty="0" smtClean="0"/>
              <a:t> air pressure often predicts </a:t>
            </a:r>
            <a:r>
              <a:rPr lang="en-US" altLang="en-US" sz="2400" u="sng" dirty="0" smtClean="0"/>
              <a:t>precipitation</a:t>
            </a:r>
            <a:r>
              <a:rPr lang="en-US" altLang="en-US" sz="2400" dirty="0" smtClean="0"/>
              <a:t> arriving soon and </a:t>
            </a:r>
            <a:r>
              <a:rPr lang="en-US" altLang="en-US" sz="2400" u="sng" dirty="0" smtClean="0"/>
              <a:t>more humidity</a:t>
            </a:r>
            <a:r>
              <a:rPr lang="en-US" altLang="en-US" sz="2400" dirty="0" smtClean="0"/>
              <a:t> in the air.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pic>
        <p:nvPicPr>
          <p:cNvPr id="10244" name="Picture 6" descr="MPj0302894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29200" y="2133600"/>
            <a:ext cx="3657600" cy="2609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b="1" dirty="0" smtClean="0">
                <a:latin typeface="Harrington" panose="04040505050A02020702" pitchFamily="82" charset="0"/>
              </a:rPr>
              <a:t>Rain Gauge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2292350"/>
          <a:ext cx="4033838" cy="3141663"/>
        </p:xfrm>
        <a:graphic>
          <a:graphicData uri="http://schemas.openxmlformats.org/presentationml/2006/ole">
            <p:oleObj spid="_x0000_s11271" name="Photo Editor Photo" r:id="rId4" imgW="6095238" imgH="4571429" progId="">
              <p:embed/>
            </p:oleObj>
          </a:graphicData>
        </a:graphic>
      </p:graphicFrame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</a:t>
            </a:r>
            <a:r>
              <a:rPr lang="en-US" altLang="en-US" sz="2800" u="sng" dirty="0" smtClean="0"/>
              <a:t>rain gauge</a:t>
            </a:r>
            <a:r>
              <a:rPr lang="en-US" altLang="en-US" sz="2800" dirty="0" smtClean="0"/>
              <a:t> is a weather tool used to </a:t>
            </a:r>
            <a:r>
              <a:rPr lang="en-US" altLang="en-US" sz="2800" u="sng" dirty="0" smtClean="0"/>
              <a:t>collect rain</a:t>
            </a:r>
            <a:r>
              <a:rPr lang="en-US" altLang="en-US" sz="2800" dirty="0" smtClean="0"/>
              <a:t>. </a:t>
            </a:r>
          </a:p>
          <a:p>
            <a:pPr eaLnBrk="1" hangingPunct="1"/>
            <a:r>
              <a:rPr lang="en-US" altLang="en-US" sz="2800" dirty="0" smtClean="0"/>
              <a:t>Using measurements on the side of the rain gauge, you can see how many inches it rained.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2" grpId="0" build="p" autoUpdateAnimBg="0"/>
    </p:bldLst>
  </p:timing>
</p:sld>
</file>

<file path=ppt/theme/theme1.xml><?xml version="1.0" encoding="utf-8"?>
<a:theme xmlns:a="http://schemas.openxmlformats.org/drawingml/2006/main" name="ind_0322_slide">
  <a:themeElements>
    <a:clrScheme name="ind_0322_slide 1">
      <a:dk1>
        <a:srgbClr val="616161"/>
      </a:dk1>
      <a:lt1>
        <a:srgbClr val="FFFFFF"/>
      </a:lt1>
      <a:dk2>
        <a:srgbClr val="006400"/>
      </a:dk2>
      <a:lt2>
        <a:srgbClr val="FFFFFF"/>
      </a:lt2>
      <a:accent1>
        <a:srgbClr val="90D590"/>
      </a:accent1>
      <a:accent2>
        <a:srgbClr val="05FF05"/>
      </a:accent2>
      <a:accent3>
        <a:srgbClr val="AAB8AA"/>
      </a:accent3>
      <a:accent4>
        <a:srgbClr val="DADADA"/>
      </a:accent4>
      <a:accent5>
        <a:srgbClr val="C6E7C6"/>
      </a:accent5>
      <a:accent6>
        <a:srgbClr val="04E704"/>
      </a:accent6>
      <a:hlink>
        <a:srgbClr val="D1FFD1"/>
      </a:hlink>
      <a:folHlink>
        <a:srgbClr val="D7F9D7"/>
      </a:folHlink>
    </a:clrScheme>
    <a:fontScheme name="ind_0322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d_0322_slide 1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90D590"/>
        </a:accent1>
        <a:accent2>
          <a:srgbClr val="05FF05"/>
        </a:accent2>
        <a:accent3>
          <a:srgbClr val="AAB8AA"/>
        </a:accent3>
        <a:accent4>
          <a:srgbClr val="DADADA"/>
        </a:accent4>
        <a:accent5>
          <a:srgbClr val="C6E7C6"/>
        </a:accent5>
        <a:accent6>
          <a:srgbClr val="04E704"/>
        </a:accent6>
        <a:hlink>
          <a:srgbClr val="D1FFD1"/>
        </a:hlink>
        <a:folHlink>
          <a:srgbClr val="D7F9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322_slide 2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05A7FF"/>
        </a:accent1>
        <a:accent2>
          <a:srgbClr val="C0FF05"/>
        </a:accent2>
        <a:accent3>
          <a:srgbClr val="AAB8AA"/>
        </a:accent3>
        <a:accent4>
          <a:srgbClr val="DADADA"/>
        </a:accent4>
        <a:accent5>
          <a:srgbClr val="AAD0FF"/>
        </a:accent5>
        <a:accent6>
          <a:srgbClr val="AEE704"/>
        </a:accent6>
        <a:hlink>
          <a:srgbClr val="D2FFD1"/>
        </a:hlink>
        <a:folHlink>
          <a:srgbClr val="F2FF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322_slide 3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FF6F05"/>
        </a:accent1>
        <a:accent2>
          <a:srgbClr val="05FF05"/>
        </a:accent2>
        <a:accent3>
          <a:srgbClr val="AAB8AA"/>
        </a:accent3>
        <a:accent4>
          <a:srgbClr val="DADADA"/>
        </a:accent4>
        <a:accent5>
          <a:srgbClr val="FFBBAA"/>
        </a:accent5>
        <a:accent6>
          <a:srgbClr val="04E704"/>
        </a:accent6>
        <a:hlink>
          <a:srgbClr val="FFD1E9"/>
        </a:hlink>
        <a:folHlink>
          <a:srgbClr val="D1FF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322_slide 4">
        <a:dk1>
          <a:srgbClr val="616161"/>
        </a:dk1>
        <a:lt1>
          <a:srgbClr val="FFFFFF"/>
        </a:lt1>
        <a:dk2>
          <a:srgbClr val="006400"/>
        </a:dk2>
        <a:lt2>
          <a:srgbClr val="FFFFFF"/>
        </a:lt2>
        <a:accent1>
          <a:srgbClr val="FF1A05"/>
        </a:accent1>
        <a:accent2>
          <a:srgbClr val="FFD805"/>
        </a:accent2>
        <a:accent3>
          <a:srgbClr val="AAB8AA"/>
        </a:accent3>
        <a:accent4>
          <a:srgbClr val="DADADA"/>
        </a:accent4>
        <a:accent5>
          <a:srgbClr val="FFABAA"/>
        </a:accent5>
        <a:accent6>
          <a:srgbClr val="E7C404"/>
        </a:accent6>
        <a:hlink>
          <a:srgbClr val="D8D1FF"/>
        </a:hlink>
        <a:folHlink>
          <a:srgbClr val="D3FF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0322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0D590"/>
        </a:accent1>
        <a:accent2>
          <a:srgbClr val="05FF05"/>
        </a:accent2>
        <a:accent3>
          <a:srgbClr val="FFFFFF"/>
        </a:accent3>
        <a:accent4>
          <a:srgbClr val="000000"/>
        </a:accent4>
        <a:accent5>
          <a:srgbClr val="C6E7C6"/>
        </a:accent5>
        <a:accent6>
          <a:srgbClr val="04E704"/>
        </a:accent6>
        <a:hlink>
          <a:srgbClr val="D1FFD1"/>
        </a:hlink>
        <a:folHlink>
          <a:srgbClr val="D7F9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22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A7FF"/>
        </a:accent1>
        <a:accent2>
          <a:srgbClr val="C0FF05"/>
        </a:accent2>
        <a:accent3>
          <a:srgbClr val="FFFFFF"/>
        </a:accent3>
        <a:accent4>
          <a:srgbClr val="000000"/>
        </a:accent4>
        <a:accent5>
          <a:srgbClr val="AAD0FF"/>
        </a:accent5>
        <a:accent6>
          <a:srgbClr val="AEE704"/>
        </a:accent6>
        <a:hlink>
          <a:srgbClr val="D2FFD1"/>
        </a:hlink>
        <a:folHlink>
          <a:srgbClr val="F2FF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22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F05"/>
        </a:accent1>
        <a:accent2>
          <a:srgbClr val="05FF05"/>
        </a:accent2>
        <a:accent3>
          <a:srgbClr val="FFFFFF"/>
        </a:accent3>
        <a:accent4>
          <a:srgbClr val="000000"/>
        </a:accent4>
        <a:accent5>
          <a:srgbClr val="FFBBAA"/>
        </a:accent5>
        <a:accent6>
          <a:srgbClr val="04E704"/>
        </a:accent6>
        <a:hlink>
          <a:srgbClr val="FFD1E9"/>
        </a:hlink>
        <a:folHlink>
          <a:srgbClr val="D1FF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322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1A05"/>
        </a:accent1>
        <a:accent2>
          <a:srgbClr val="FFD805"/>
        </a:accent2>
        <a:accent3>
          <a:srgbClr val="FFFFFF"/>
        </a:accent3>
        <a:accent4>
          <a:srgbClr val="000000"/>
        </a:accent4>
        <a:accent5>
          <a:srgbClr val="FFABAA"/>
        </a:accent5>
        <a:accent6>
          <a:srgbClr val="E7C404"/>
        </a:accent6>
        <a:hlink>
          <a:srgbClr val="D8D1FF"/>
        </a:hlink>
        <a:folHlink>
          <a:srgbClr val="D3FF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ind_0322_slide</Template>
  <TotalTime>173</TotalTime>
  <Words>458</Words>
  <Application>Microsoft Office PowerPoint</Application>
  <PresentationFormat>On-screen Show (4:3)</PresentationFormat>
  <Paragraphs>65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ind_0322_slide</vt:lpstr>
      <vt:lpstr>Photo Editor Photo</vt:lpstr>
      <vt:lpstr>Weather Tools</vt:lpstr>
      <vt:lpstr>Essential Questions</vt:lpstr>
      <vt:lpstr>Measuring Weather</vt:lpstr>
      <vt:lpstr>The Most Common Weather Tools Are:</vt:lpstr>
      <vt:lpstr>Thermometer</vt:lpstr>
      <vt:lpstr>Wind Vane</vt:lpstr>
      <vt:lpstr>Anemometer</vt:lpstr>
      <vt:lpstr>Barometer</vt:lpstr>
      <vt:lpstr>Rain Gauge</vt:lpstr>
      <vt:lpstr>Hygrometer</vt:lpstr>
      <vt:lpstr>Let’s Review</vt:lpstr>
      <vt:lpstr>Let’s Review</vt:lpstr>
      <vt:lpstr>Let’s Review</vt:lpstr>
      <vt:lpstr>Let’s Review Extended Response</vt:lpstr>
    </vt:vector>
  </TitlesOfParts>
  <Company>KGCS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Tools</dc:title>
  <dc:creator>cmattson</dc:creator>
  <cp:lastModifiedBy>cgeorge</cp:lastModifiedBy>
  <cp:revision>14</cp:revision>
  <dcterms:created xsi:type="dcterms:W3CDTF">2009-03-03T02:19:56Z</dcterms:created>
  <dcterms:modified xsi:type="dcterms:W3CDTF">2017-10-12T20:37:53Z</dcterms:modified>
</cp:coreProperties>
</file>